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</p:sldIdLst>
  <p:sldSz cx="9144000" cy="6858000" type="screen4x3"/>
  <p:notesSz cx="91440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13" d="100"/>
          <a:sy n="113" d="100"/>
        </p:scale>
        <p:origin x="1554" y="9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872266" y="1228223"/>
            <a:ext cx="1394617" cy="635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0" i="0">
                <a:solidFill>
                  <a:schemeClr val="tx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chemeClr val="tx1"/>
                </a:solidFill>
                <a:latin typeface="Courier New"/>
                <a:cs typeface="Courier New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1/30/2025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Courier New"/>
                <a:cs typeface="Courier New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1/30/2025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1/30/2025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1/30/2025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1/30/2025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4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487313" y="1741837"/>
            <a:ext cx="35999" cy="215999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4550192" y="6414636"/>
            <a:ext cx="40319" cy="215999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4270833" y="6429037"/>
            <a:ext cx="47519" cy="228239"/>
          </a:xfrm>
          <a:prstGeom prst="rect">
            <a:avLst/>
          </a:prstGeom>
        </p:spPr>
      </p:pic>
      <p:pic>
        <p:nvPicPr>
          <p:cNvPr id="19" name="bg object 19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4035752" y="6550716"/>
            <a:ext cx="35999" cy="2159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220028" y="-57720"/>
            <a:ext cx="6709409" cy="125581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0" i="0">
                <a:solidFill>
                  <a:schemeClr val="tx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399818" y="3219234"/>
            <a:ext cx="3866515" cy="19380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chemeClr val="tx1"/>
                </a:solidFill>
                <a:latin typeface="Courier New"/>
                <a:cs typeface="Courier New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1/30/2025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9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jp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hyperlink" Target="http://pipy.org/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4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g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jp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680103"/>
            <a:ext cx="9144000" cy="1673225"/>
          </a:xfrm>
          <a:custGeom>
            <a:avLst/>
            <a:gdLst/>
            <a:ahLst/>
            <a:cxnLst/>
            <a:rect l="l" t="t" r="r" b="b"/>
            <a:pathLst>
              <a:path w="9144000" h="1673225">
                <a:moveTo>
                  <a:pt x="9143998" y="0"/>
                </a:moveTo>
                <a:lnTo>
                  <a:pt x="0" y="0"/>
                </a:lnTo>
                <a:lnTo>
                  <a:pt x="0" y="1672695"/>
                </a:lnTo>
                <a:lnTo>
                  <a:pt x="9143998" y="1672695"/>
                </a:lnTo>
                <a:lnTo>
                  <a:pt x="9143998" y="0"/>
                </a:lnTo>
                <a:close/>
              </a:path>
            </a:pathLst>
          </a:custGeom>
          <a:solidFill>
            <a:srgbClr val="F1F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43000" y="1951176"/>
            <a:ext cx="7244618" cy="1131078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301625" marR="5080" indent="-289560" algn="ctr">
              <a:lnSpc>
                <a:spcPts val="4300"/>
              </a:lnSpc>
              <a:spcBef>
                <a:spcPts val="219"/>
              </a:spcBef>
            </a:pPr>
            <a:r>
              <a:rPr lang="pt-BR" sz="3600" dirty="0"/>
              <a:t>Tutorial de Desenvolvimento do </a:t>
            </a:r>
            <a:r>
              <a:rPr lang="pt-BR" sz="3600" i="1" dirty="0" err="1"/>
              <a:t>Slicer</a:t>
            </a:r>
            <a:r>
              <a:rPr sz="3600" spc="-25" dirty="0"/>
              <a:t>: </a:t>
            </a:r>
            <a:r>
              <a:rPr lang="pt-BR" sz="3600" spc="-10" dirty="0"/>
              <a:t> </a:t>
            </a:r>
            <a:br>
              <a:rPr lang="pt-BR" sz="3600" spc="-10" dirty="0"/>
            </a:br>
            <a:r>
              <a:rPr lang="pt-BR" sz="3600" spc="-10" dirty="0"/>
              <a:t>Programando no </a:t>
            </a:r>
            <a:r>
              <a:rPr lang="pt-BR" sz="3600" i="1" spc="-10" dirty="0" err="1"/>
              <a:t>Slicer</a:t>
            </a:r>
            <a:endParaRPr sz="3600" i="1" dirty="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9127" y="113259"/>
            <a:ext cx="685799" cy="835211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91127" y="123889"/>
            <a:ext cx="509684" cy="813801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638300" y="3504673"/>
            <a:ext cx="5867400" cy="2857192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542290" marR="534035" indent="803275">
              <a:lnSpc>
                <a:spcPts val="2400"/>
              </a:lnSpc>
              <a:spcBef>
                <a:spcPts val="380"/>
              </a:spcBef>
            </a:pPr>
            <a:r>
              <a:rPr lang="pt-BR" sz="2200" dirty="0">
                <a:latin typeface="Calibri Light"/>
                <a:cs typeface="Calibri Light"/>
              </a:rPr>
              <a:t>	</a:t>
            </a:r>
            <a:r>
              <a:rPr sz="2200" dirty="0">
                <a:latin typeface="Calibri Light"/>
                <a:cs typeface="Calibri Light"/>
              </a:rPr>
              <a:t>Sonia</a:t>
            </a:r>
            <a:r>
              <a:rPr sz="2200" spc="-35" dirty="0">
                <a:latin typeface="Calibri Light"/>
                <a:cs typeface="Calibri Light"/>
              </a:rPr>
              <a:t> </a:t>
            </a:r>
            <a:r>
              <a:rPr sz="2200" dirty="0">
                <a:latin typeface="Calibri Light"/>
                <a:cs typeface="Calibri Light"/>
              </a:rPr>
              <a:t>Pujol,</a:t>
            </a:r>
            <a:r>
              <a:rPr sz="2200" spc="-30" dirty="0">
                <a:latin typeface="Calibri Light"/>
                <a:cs typeface="Calibri Light"/>
              </a:rPr>
              <a:t> </a:t>
            </a:r>
            <a:r>
              <a:rPr sz="2200" spc="-20" dirty="0" err="1">
                <a:latin typeface="Calibri Light"/>
                <a:cs typeface="Calibri Light"/>
              </a:rPr>
              <a:t>Ph.D</a:t>
            </a:r>
            <a:r>
              <a:rPr lang="pt-BR" sz="2200" spc="-20" dirty="0">
                <a:latin typeface="Calibri Light"/>
                <a:cs typeface="Calibri Light"/>
              </a:rPr>
              <a:t>.</a:t>
            </a:r>
          </a:p>
          <a:p>
            <a:pPr marL="542290" marR="534035" indent="803275">
              <a:lnSpc>
                <a:spcPts val="2400"/>
              </a:lnSpc>
              <a:spcBef>
                <a:spcPts val="380"/>
              </a:spcBef>
            </a:pPr>
            <a:r>
              <a:rPr lang="pt-BR" sz="2200" spc="-10" dirty="0">
                <a:latin typeface="Calibri Light"/>
                <a:cs typeface="Calibri Light"/>
              </a:rPr>
              <a:t>Professora Assistente de Radiologia</a:t>
            </a:r>
            <a:endParaRPr sz="2200" dirty="0">
              <a:latin typeface="Calibri Light"/>
              <a:cs typeface="Calibri Light"/>
            </a:endParaRPr>
          </a:p>
          <a:p>
            <a:pPr marL="12700" marR="5080" algn="ctr">
              <a:lnSpc>
                <a:spcPts val="2300"/>
              </a:lnSpc>
              <a:spcBef>
                <a:spcPts val="80"/>
              </a:spcBef>
            </a:pPr>
            <a:r>
              <a:rPr lang="pt-BR" sz="2200" spc="-10" dirty="0">
                <a:latin typeface="Calibri Light"/>
                <a:cs typeface="Calibri Light"/>
              </a:rPr>
              <a:t>Diretora de Treinamento e Educação do 3D </a:t>
            </a:r>
            <a:r>
              <a:rPr lang="pt-BR" sz="2200" spc="-10" dirty="0" err="1">
                <a:latin typeface="Calibri Light"/>
                <a:cs typeface="Calibri Light"/>
              </a:rPr>
              <a:t>Slicer</a:t>
            </a:r>
            <a:r>
              <a:rPr sz="2200" spc="-10" dirty="0">
                <a:latin typeface="Calibri Light"/>
                <a:cs typeface="Calibri Light"/>
              </a:rPr>
              <a:t> </a:t>
            </a:r>
            <a:r>
              <a:rPr sz="2200" i="1" dirty="0">
                <a:latin typeface="Calibri Light"/>
                <a:cs typeface="Calibri Light"/>
              </a:rPr>
              <a:t>Brigham</a:t>
            </a:r>
            <a:r>
              <a:rPr sz="2200" i="1" spc="-40" dirty="0">
                <a:latin typeface="Calibri Light"/>
                <a:cs typeface="Calibri Light"/>
              </a:rPr>
              <a:t> </a:t>
            </a:r>
            <a:r>
              <a:rPr sz="2200" i="1" dirty="0">
                <a:latin typeface="Calibri Light"/>
                <a:cs typeface="Calibri Light"/>
              </a:rPr>
              <a:t>and</a:t>
            </a:r>
            <a:r>
              <a:rPr sz="2200" i="1" spc="-45" dirty="0">
                <a:latin typeface="Calibri Light"/>
                <a:cs typeface="Calibri Light"/>
              </a:rPr>
              <a:t> </a:t>
            </a:r>
            <a:r>
              <a:rPr sz="2200" i="1" spc="-30" dirty="0">
                <a:latin typeface="Calibri Light"/>
                <a:cs typeface="Calibri Light"/>
              </a:rPr>
              <a:t>Women’s</a:t>
            </a:r>
            <a:r>
              <a:rPr lang="pt-BR" sz="2200" i="1" spc="-40" dirty="0">
                <a:latin typeface="Calibri Light"/>
                <a:cs typeface="Calibri Light"/>
              </a:rPr>
              <a:t> </a:t>
            </a:r>
            <a:r>
              <a:rPr lang="pt-BR" sz="2200" i="1" spc="-10" dirty="0">
                <a:latin typeface="Calibri Light"/>
                <a:cs typeface="Calibri Light"/>
              </a:rPr>
              <a:t>Hospital</a:t>
            </a:r>
            <a:endParaRPr sz="2200" i="1" dirty="0">
              <a:latin typeface="Calibri Light"/>
              <a:cs typeface="Calibri Light"/>
            </a:endParaRPr>
          </a:p>
          <a:p>
            <a:pPr algn="ctr">
              <a:lnSpc>
                <a:spcPts val="2380"/>
              </a:lnSpc>
            </a:pPr>
            <a:r>
              <a:rPr lang="pt-BR" sz="2200" dirty="0">
                <a:latin typeface="Calibri Light"/>
                <a:cs typeface="Calibri Light"/>
              </a:rPr>
              <a:t>Escola de Medicina de Harvard</a:t>
            </a:r>
            <a:endParaRPr sz="2200" dirty="0">
              <a:latin typeface="Calibri Light"/>
              <a:cs typeface="Calibri Light"/>
            </a:endParaRPr>
          </a:p>
          <a:p>
            <a:pPr algn="ctr">
              <a:lnSpc>
                <a:spcPts val="2470"/>
              </a:lnSpc>
              <a:spcBef>
                <a:spcPts val="2160"/>
              </a:spcBef>
            </a:pPr>
            <a:r>
              <a:rPr sz="2200" dirty="0">
                <a:latin typeface="Calibri Light"/>
                <a:cs typeface="Calibri Light"/>
              </a:rPr>
              <a:t>Steve</a:t>
            </a:r>
            <a:r>
              <a:rPr sz="2200" spc="-95" dirty="0">
                <a:latin typeface="Calibri Light"/>
                <a:cs typeface="Calibri Light"/>
              </a:rPr>
              <a:t> </a:t>
            </a:r>
            <a:r>
              <a:rPr sz="2200" spc="-20" dirty="0">
                <a:latin typeface="Calibri Light"/>
                <a:cs typeface="Calibri Light"/>
              </a:rPr>
              <a:t>Pieper,</a:t>
            </a:r>
            <a:r>
              <a:rPr sz="2200" spc="-95" dirty="0">
                <a:latin typeface="Calibri Light"/>
                <a:cs typeface="Calibri Light"/>
              </a:rPr>
              <a:t> </a:t>
            </a:r>
            <a:r>
              <a:rPr sz="2200" spc="-20" dirty="0">
                <a:latin typeface="Calibri Light"/>
                <a:cs typeface="Calibri Light"/>
              </a:rPr>
              <a:t>Ph.D.</a:t>
            </a:r>
            <a:endParaRPr sz="2200" dirty="0">
              <a:latin typeface="Calibri Light"/>
              <a:cs typeface="Calibri Light"/>
            </a:endParaRPr>
          </a:p>
          <a:p>
            <a:pPr marL="974725" marR="967740" algn="ctr">
              <a:lnSpc>
                <a:spcPts val="2400"/>
              </a:lnSpc>
              <a:spcBef>
                <a:spcPts val="110"/>
              </a:spcBef>
            </a:pPr>
            <a:r>
              <a:rPr lang="pt-BR" sz="2200" dirty="0">
                <a:latin typeface="Calibri Light"/>
                <a:cs typeface="Calibri Light"/>
              </a:rPr>
              <a:t>Arquiteto-chefe do </a:t>
            </a:r>
            <a:r>
              <a:rPr sz="2200" dirty="0">
                <a:latin typeface="Calibri Light"/>
                <a:cs typeface="Calibri Light"/>
              </a:rPr>
              <a:t>3D</a:t>
            </a:r>
            <a:r>
              <a:rPr sz="2200" spc="-45" dirty="0">
                <a:latin typeface="Calibri Light"/>
                <a:cs typeface="Calibri Light"/>
              </a:rPr>
              <a:t> </a:t>
            </a:r>
            <a:r>
              <a:rPr sz="2200" dirty="0">
                <a:latin typeface="Calibri Light"/>
                <a:cs typeface="Calibri Light"/>
              </a:rPr>
              <a:t>Slicer</a:t>
            </a:r>
            <a:r>
              <a:rPr sz="2200" spc="-45" dirty="0">
                <a:latin typeface="Calibri Light"/>
                <a:cs typeface="Calibri Light"/>
              </a:rPr>
              <a:t> </a:t>
            </a:r>
            <a:r>
              <a:rPr sz="2200" dirty="0" err="1">
                <a:latin typeface="Calibri Light"/>
                <a:cs typeface="Calibri Light"/>
              </a:rPr>
              <a:t>Isomics</a:t>
            </a:r>
            <a:r>
              <a:rPr sz="2200" spc="-35" dirty="0">
                <a:latin typeface="Calibri Light"/>
                <a:cs typeface="Calibri Light"/>
              </a:rPr>
              <a:t> </a:t>
            </a:r>
            <a:r>
              <a:rPr sz="2200" spc="-20" dirty="0">
                <a:latin typeface="Calibri Light"/>
                <a:cs typeface="Calibri Light"/>
              </a:rPr>
              <a:t>Inc.</a:t>
            </a:r>
            <a:endParaRPr sz="2200" dirty="0">
              <a:latin typeface="Calibri Light"/>
              <a:cs typeface="Calibri Light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387618" y="124744"/>
            <a:ext cx="576541" cy="67531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5938" y="949959"/>
            <a:ext cx="2816861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pt-BR" sz="2800" dirty="0">
                <a:latin typeface="Calibri Light"/>
                <a:cs typeface="Calibri Light"/>
              </a:rPr>
              <a:t>Extensões do </a:t>
            </a:r>
            <a:r>
              <a:rPr lang="pt-BR" sz="2800" dirty="0" err="1">
                <a:latin typeface="Calibri Light"/>
                <a:cs typeface="Calibri Light"/>
              </a:rPr>
              <a:t>Slicer</a:t>
            </a:r>
            <a:endParaRPr sz="2800" dirty="0">
              <a:latin typeface="Calibri Light"/>
              <a:cs typeface="Calibri Light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67850" y="1395184"/>
            <a:ext cx="4833347" cy="3678541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35939" y="1468120"/>
            <a:ext cx="2768600" cy="1122102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>
              <a:lnSpc>
                <a:spcPct val="99500"/>
              </a:lnSpc>
              <a:spcBef>
                <a:spcPts val="110"/>
              </a:spcBef>
            </a:pPr>
            <a:r>
              <a:rPr lang="pt-BR" sz="1800" dirty="0">
                <a:latin typeface="Calibri Light"/>
                <a:cs typeface="Calibri Light"/>
              </a:rPr>
              <a:t>Uma Extensão do </a:t>
            </a:r>
            <a:r>
              <a:rPr lang="pt-BR" sz="1800" dirty="0" err="1">
                <a:latin typeface="Calibri Light"/>
                <a:cs typeface="Calibri Light"/>
              </a:rPr>
              <a:t>Slicer</a:t>
            </a:r>
            <a:r>
              <a:rPr lang="pt-BR" sz="1800" dirty="0">
                <a:latin typeface="Calibri Light"/>
                <a:cs typeface="Calibri Light"/>
              </a:rPr>
              <a:t> é um pacote de distribuição que agrupa um ou mais módulos do </a:t>
            </a:r>
            <a:r>
              <a:rPr lang="pt-BR" sz="1800" dirty="0" err="1">
                <a:latin typeface="Calibri Light"/>
                <a:cs typeface="Calibri Light"/>
              </a:rPr>
              <a:t>Slicer</a:t>
            </a:r>
            <a:r>
              <a:rPr lang="pt-BR" sz="1800" dirty="0">
                <a:latin typeface="Calibri Light"/>
                <a:cs typeface="Calibri Light"/>
              </a:rPr>
              <a:t>.</a:t>
            </a:r>
            <a:endParaRPr lang="en-US" sz="1800" dirty="0">
              <a:latin typeface="Calibri Light"/>
              <a:cs typeface="Calibri Ligh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62536" y="770287"/>
            <a:ext cx="3062708" cy="918200"/>
          </a:xfrm>
          <a:prstGeom prst="rect">
            <a:avLst/>
          </a:prstGeom>
        </p:spPr>
        <p:txBody>
          <a:bodyPr vert="horz" wrap="square" lIns="0" tIns="71120" rIns="0" bIns="0" rtlCol="0">
            <a:spAutoFit/>
          </a:bodyPr>
          <a:lstStyle/>
          <a:p>
            <a:pPr marL="12700" marR="5080">
              <a:lnSpc>
                <a:spcPts val="3300"/>
              </a:lnSpc>
              <a:spcBef>
                <a:spcPts val="560"/>
              </a:spcBef>
            </a:pPr>
            <a:r>
              <a:rPr lang="pt-BR" sz="3100" dirty="0"/>
              <a:t>Gerenciador de Extensões do </a:t>
            </a:r>
            <a:r>
              <a:rPr lang="pt-BR" sz="3100" dirty="0" err="1"/>
              <a:t>Slicer</a:t>
            </a:r>
            <a:endParaRPr lang="pt-BR" sz="3100" dirty="0"/>
          </a:p>
        </p:txBody>
      </p:sp>
      <p:sp>
        <p:nvSpPr>
          <p:cNvPr id="3" name="object 3"/>
          <p:cNvSpPr/>
          <p:nvPr/>
        </p:nvSpPr>
        <p:spPr>
          <a:xfrm>
            <a:off x="462399" y="1944913"/>
            <a:ext cx="3017520" cy="27940"/>
          </a:xfrm>
          <a:custGeom>
            <a:avLst/>
            <a:gdLst/>
            <a:ahLst/>
            <a:cxnLst/>
            <a:rect l="l" t="t" r="r" b="b"/>
            <a:pathLst>
              <a:path w="3017520" h="27939">
                <a:moveTo>
                  <a:pt x="3017519" y="0"/>
                </a:moveTo>
                <a:lnTo>
                  <a:pt x="0" y="0"/>
                </a:lnTo>
                <a:lnTo>
                  <a:pt x="0" y="27432"/>
                </a:lnTo>
                <a:lnTo>
                  <a:pt x="3017519" y="27432"/>
                </a:lnTo>
                <a:lnTo>
                  <a:pt x="3017519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44756" y="1938735"/>
            <a:ext cx="3593844" cy="3574055"/>
          </a:xfrm>
          <a:prstGeom prst="rect">
            <a:avLst/>
          </a:prstGeom>
        </p:spPr>
        <p:txBody>
          <a:bodyPr vert="horz" wrap="square" lIns="0" tIns="44450" rIns="0" bIns="0" rtlCol="0">
            <a:spAutoFit/>
          </a:bodyPr>
          <a:lstStyle/>
          <a:p>
            <a:pPr marL="12700" marR="5080" indent="226695" algn="just">
              <a:lnSpc>
                <a:spcPct val="89600"/>
              </a:lnSpc>
              <a:spcBef>
                <a:spcPts val="350"/>
              </a:spcBef>
              <a:buFont typeface="Arial MT"/>
              <a:buChar char="•"/>
              <a:tabLst>
                <a:tab pos="239395" algn="l"/>
              </a:tabLst>
            </a:pPr>
            <a:r>
              <a:rPr lang="pt-BR" sz="2000" dirty="0">
                <a:latin typeface="Calibri Light"/>
                <a:cs typeface="Calibri Light"/>
              </a:rPr>
              <a:t>O Gerenciador de Extensões do </a:t>
            </a:r>
            <a:r>
              <a:rPr lang="pt-BR" sz="2000" dirty="0" err="1">
                <a:latin typeface="Calibri Light"/>
                <a:cs typeface="Calibri Light"/>
              </a:rPr>
              <a:t>Slicer</a:t>
            </a:r>
            <a:r>
              <a:rPr lang="pt-BR" sz="2000" dirty="0">
                <a:latin typeface="Calibri Light"/>
                <a:cs typeface="Calibri Light"/>
              </a:rPr>
              <a:t> oferece uma plataforma do tipo “loja de aplicativos” para o ecossistema do 3D </a:t>
            </a:r>
            <a:r>
              <a:rPr lang="pt-BR" sz="2000" dirty="0" err="1">
                <a:latin typeface="Calibri Light"/>
                <a:cs typeface="Calibri Light"/>
              </a:rPr>
              <a:t>Slicer</a:t>
            </a:r>
            <a:r>
              <a:rPr lang="pt-BR" sz="2000" dirty="0">
                <a:latin typeface="Calibri Light"/>
                <a:cs typeface="Calibri Light"/>
              </a:rPr>
              <a:t>.</a:t>
            </a:r>
          </a:p>
          <a:p>
            <a:pPr marL="12700" marR="5080" indent="226695" algn="just">
              <a:lnSpc>
                <a:spcPct val="89600"/>
              </a:lnSpc>
              <a:spcBef>
                <a:spcPts val="350"/>
              </a:spcBef>
              <a:buFont typeface="Arial MT"/>
              <a:buChar char="•"/>
              <a:tabLst>
                <a:tab pos="239395" algn="l"/>
              </a:tabLst>
            </a:pPr>
            <a:endParaRPr lang="pt-BR" sz="2000" dirty="0">
              <a:latin typeface="Calibri Light"/>
              <a:cs typeface="Calibri Light"/>
            </a:endParaRPr>
          </a:p>
          <a:p>
            <a:pPr marL="12700" marR="5080" indent="226695" algn="just">
              <a:lnSpc>
                <a:spcPct val="89600"/>
              </a:lnSpc>
              <a:spcBef>
                <a:spcPts val="350"/>
              </a:spcBef>
              <a:buFont typeface="Arial MT"/>
              <a:buChar char="•"/>
              <a:tabLst>
                <a:tab pos="239395" algn="l"/>
              </a:tabLst>
            </a:pPr>
            <a:r>
              <a:rPr lang="pt-BR" sz="2000" dirty="0">
                <a:latin typeface="Calibri Light"/>
                <a:cs typeface="Calibri Light"/>
              </a:rPr>
              <a:t>O Gerenciador de Extensões permite a criação e a instalação fácil de extensões do </a:t>
            </a:r>
            <a:r>
              <a:rPr lang="pt-BR" sz="2000" dirty="0" err="1">
                <a:latin typeface="Calibri Light"/>
                <a:cs typeface="Calibri Light"/>
              </a:rPr>
              <a:t>Slicer</a:t>
            </a:r>
            <a:r>
              <a:rPr lang="pt-BR" sz="2000" dirty="0">
                <a:latin typeface="Calibri Light"/>
                <a:cs typeface="Calibri Light"/>
              </a:rPr>
              <a:t>.</a:t>
            </a:r>
          </a:p>
          <a:p>
            <a:pPr marL="12700" marR="5080" indent="226695" algn="just">
              <a:lnSpc>
                <a:spcPct val="89600"/>
              </a:lnSpc>
              <a:spcBef>
                <a:spcPts val="350"/>
              </a:spcBef>
              <a:buFont typeface="Arial MT"/>
              <a:buChar char="•"/>
              <a:tabLst>
                <a:tab pos="239395" algn="l"/>
              </a:tabLst>
            </a:pPr>
            <a:endParaRPr lang="pt-BR" sz="2000" dirty="0">
              <a:latin typeface="Calibri Light"/>
              <a:cs typeface="Calibri Light"/>
            </a:endParaRPr>
          </a:p>
          <a:p>
            <a:pPr marL="12700" marR="5080" indent="226695" algn="just">
              <a:lnSpc>
                <a:spcPct val="89600"/>
              </a:lnSpc>
              <a:spcBef>
                <a:spcPts val="350"/>
              </a:spcBef>
              <a:buFont typeface="Arial MT"/>
              <a:buChar char="•"/>
              <a:tabLst>
                <a:tab pos="239395" algn="l"/>
              </a:tabLst>
            </a:pPr>
            <a:r>
              <a:rPr lang="pt-BR" sz="2000" dirty="0">
                <a:latin typeface="Calibri Light"/>
                <a:cs typeface="Calibri Light"/>
              </a:rPr>
              <a:t>A versão de lançamento do </a:t>
            </a:r>
            <a:r>
              <a:rPr lang="pt-BR" sz="2000" dirty="0" err="1">
                <a:latin typeface="Calibri Light"/>
                <a:cs typeface="Calibri Light"/>
              </a:rPr>
              <a:t>Slicer</a:t>
            </a:r>
            <a:r>
              <a:rPr lang="pt-BR" sz="2000" dirty="0">
                <a:latin typeface="Calibri Light"/>
                <a:cs typeface="Calibri Light"/>
              </a:rPr>
              <a:t> 5 inclui mais de 130 extensões.</a:t>
            </a:r>
            <a:endParaRPr lang="en-US" sz="2000" dirty="0">
              <a:latin typeface="Calibri Light"/>
              <a:cs typeface="Calibri Light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0570" y="5760090"/>
            <a:ext cx="116205" cy="741045"/>
          </a:xfrm>
          <a:custGeom>
            <a:avLst/>
            <a:gdLst/>
            <a:ahLst/>
            <a:cxnLst/>
            <a:rect l="l" t="t" r="r" b="b"/>
            <a:pathLst>
              <a:path w="116205" h="741045">
                <a:moveTo>
                  <a:pt x="115592" y="0"/>
                </a:moveTo>
                <a:lnTo>
                  <a:pt x="0" y="0"/>
                </a:lnTo>
                <a:lnTo>
                  <a:pt x="0" y="740663"/>
                </a:lnTo>
                <a:lnTo>
                  <a:pt x="115592" y="740663"/>
                </a:lnTo>
                <a:lnTo>
                  <a:pt x="115592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268881" y="336664"/>
            <a:ext cx="8875395" cy="6205855"/>
            <a:chOff x="268881" y="336664"/>
            <a:chExt cx="8875395" cy="6205855"/>
          </a:xfrm>
        </p:grpSpPr>
        <p:sp>
          <p:nvSpPr>
            <p:cNvPr id="7" name="object 7"/>
            <p:cNvSpPr/>
            <p:nvPr/>
          </p:nvSpPr>
          <p:spPr>
            <a:xfrm>
              <a:off x="268881" y="5761614"/>
              <a:ext cx="8875395" cy="741045"/>
            </a:xfrm>
            <a:custGeom>
              <a:avLst/>
              <a:gdLst/>
              <a:ahLst/>
              <a:cxnLst/>
              <a:rect l="l" t="t" r="r" b="b"/>
              <a:pathLst>
                <a:path w="8875395" h="741045">
                  <a:moveTo>
                    <a:pt x="8875116" y="0"/>
                  </a:moveTo>
                  <a:lnTo>
                    <a:pt x="0" y="0"/>
                  </a:lnTo>
                  <a:lnTo>
                    <a:pt x="0" y="740663"/>
                  </a:lnTo>
                  <a:lnTo>
                    <a:pt x="8875116" y="740663"/>
                  </a:lnTo>
                  <a:lnTo>
                    <a:pt x="8875116" y="0"/>
                  </a:lnTo>
                  <a:close/>
                </a:path>
              </a:pathLst>
            </a:custGeom>
            <a:solidFill>
              <a:srgbClr val="937AB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27268" y="336664"/>
              <a:ext cx="4929446" cy="6205451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4272593" y="354960"/>
              <a:ext cx="4639310" cy="5915660"/>
            </a:xfrm>
            <a:custGeom>
              <a:avLst/>
              <a:gdLst/>
              <a:ahLst/>
              <a:cxnLst/>
              <a:rect l="l" t="t" r="r" b="b"/>
              <a:pathLst>
                <a:path w="4639309" h="5915660">
                  <a:moveTo>
                    <a:pt x="4638729" y="0"/>
                  </a:moveTo>
                  <a:lnTo>
                    <a:pt x="0" y="0"/>
                  </a:lnTo>
                  <a:lnTo>
                    <a:pt x="0" y="5915210"/>
                  </a:lnTo>
                  <a:lnTo>
                    <a:pt x="4638729" y="5915210"/>
                  </a:lnTo>
                  <a:lnTo>
                    <a:pt x="463872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317158" y="871199"/>
              <a:ext cx="4433968" cy="499952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xfrm>
            <a:off x="3872266" y="1228223"/>
            <a:ext cx="1842734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dirty="0"/>
              <a:t>Part</a:t>
            </a:r>
            <a:r>
              <a:rPr lang="pt-BR" sz="4000" dirty="0"/>
              <a:t>e</a:t>
            </a:r>
            <a:r>
              <a:rPr sz="4000" spc="-140" dirty="0"/>
              <a:t> </a:t>
            </a:r>
            <a:r>
              <a:rPr sz="4000" spc="-50" dirty="0"/>
              <a:t>2</a:t>
            </a:r>
            <a:endParaRPr sz="4000" dirty="0"/>
          </a:p>
        </p:txBody>
      </p:sp>
      <p:sp>
        <p:nvSpPr>
          <p:cNvPr id="3" name="object 3"/>
          <p:cNvSpPr txBox="1"/>
          <p:nvPr/>
        </p:nvSpPr>
        <p:spPr>
          <a:xfrm>
            <a:off x="1232265" y="1975677"/>
            <a:ext cx="7043420" cy="1238801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671195" marR="5080" indent="-659130" algn="ctr">
              <a:lnSpc>
                <a:spcPts val="4740"/>
              </a:lnSpc>
              <a:spcBef>
                <a:spcPts val="260"/>
              </a:spcBef>
            </a:pPr>
            <a:r>
              <a:rPr lang="pt-BR" sz="4000" dirty="0">
                <a:latin typeface="Calibri Light"/>
                <a:cs typeface="Calibri Light"/>
              </a:rPr>
              <a:t>Familiarizando-se com o ambiente Python no 3D </a:t>
            </a:r>
            <a:r>
              <a:rPr lang="pt-BR" sz="4000" dirty="0" err="1">
                <a:latin typeface="Calibri Light"/>
                <a:cs typeface="Calibri Light"/>
              </a:rPr>
              <a:t>Slicer</a:t>
            </a:r>
            <a:endParaRPr lang="en-US" sz="4000" dirty="0">
              <a:latin typeface="Calibri Light"/>
              <a:cs typeface="Calibri Ligh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71728" y="3643522"/>
            <a:ext cx="7564494" cy="170811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68578" rIns="0" bIns="0" rtlCol="0">
            <a:spAutoFit/>
          </a:bodyPr>
          <a:lstStyle/>
          <a:p>
            <a:pPr marL="1622425">
              <a:lnSpc>
                <a:spcPct val="100000"/>
              </a:lnSpc>
              <a:spcBef>
                <a:spcPts val="100"/>
              </a:spcBef>
            </a:pPr>
            <a:r>
              <a:rPr dirty="0"/>
              <a:t>Python</a:t>
            </a:r>
            <a:r>
              <a:rPr spc="-65" dirty="0"/>
              <a:t> </a:t>
            </a:r>
            <a:r>
              <a:rPr lang="pt-BR" spc="-65" dirty="0"/>
              <a:t>no</a:t>
            </a:r>
            <a:r>
              <a:rPr spc="-65" dirty="0"/>
              <a:t> </a:t>
            </a:r>
            <a:r>
              <a:rPr spc="-10" dirty="0"/>
              <a:t>Slicer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8151665"/>
              </p:ext>
            </p:extLst>
          </p:nvPr>
        </p:nvGraphicFramePr>
        <p:xfrm>
          <a:off x="384578" y="2555242"/>
          <a:ext cx="8509635" cy="371601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5096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39445">
                <a:tc>
                  <a:txBody>
                    <a:bodyPr/>
                    <a:lstStyle/>
                    <a:p>
                      <a:pPr marL="1412875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lang="pt-BR" sz="1800" dirty="0">
                          <a:latin typeface="Calibri Light"/>
                          <a:cs typeface="Calibri Light"/>
                        </a:rPr>
                        <a:t>O </a:t>
                      </a:r>
                      <a:r>
                        <a:rPr lang="pt-BR" sz="1800" dirty="0" err="1">
                          <a:latin typeface="Calibri Light"/>
                          <a:cs typeface="Calibri Light"/>
                        </a:rPr>
                        <a:t>NumPy</a:t>
                      </a:r>
                      <a:r>
                        <a:rPr lang="pt-BR" sz="1800" dirty="0">
                          <a:latin typeface="Calibri Light"/>
                          <a:cs typeface="Calibri Light"/>
                        </a:rPr>
                        <a:t> é o pacote fundamental para a computação científica com Python.</a:t>
                      </a:r>
                      <a:endParaRPr sz="1800" dirty="0">
                        <a:latin typeface="Calibri Light"/>
                        <a:cs typeface="Calibri Light"/>
                      </a:endParaRPr>
                    </a:p>
                  </a:txBody>
                  <a:tcPr marL="0" marR="0" marT="45719" marB="0">
                    <a:lnL w="9525">
                      <a:solidFill>
                        <a:srgbClr val="4A7EBB"/>
                      </a:solidFill>
                      <a:prstDash val="solid"/>
                    </a:lnL>
                    <a:lnR w="9525">
                      <a:solidFill>
                        <a:srgbClr val="4A7EBB"/>
                      </a:solidFill>
                      <a:prstDash val="solid"/>
                    </a:lnR>
                    <a:lnT w="9525">
                      <a:solidFill>
                        <a:srgbClr val="4A7EBB"/>
                      </a:solidFill>
                      <a:prstDash val="solid"/>
                    </a:lnT>
                    <a:lnB w="9525">
                      <a:solidFill>
                        <a:srgbClr val="4A7EBB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7850">
                <a:tc>
                  <a:txBody>
                    <a:bodyPr/>
                    <a:lstStyle/>
                    <a:p>
                      <a:pPr marL="1412875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lang="pt-BR" sz="1800" dirty="0">
                          <a:latin typeface="Calibri Light"/>
                          <a:cs typeface="Calibri Light"/>
                        </a:rPr>
                        <a:t>O </a:t>
                      </a:r>
                      <a:r>
                        <a:rPr lang="pt-BR" sz="1800" dirty="0" err="1">
                          <a:latin typeface="Calibri Light"/>
                          <a:cs typeface="Calibri Light"/>
                        </a:rPr>
                        <a:t>VTK</a:t>
                      </a:r>
                      <a:r>
                        <a:rPr lang="pt-BR" sz="1800" dirty="0">
                          <a:latin typeface="Calibri Light"/>
                          <a:cs typeface="Calibri Light"/>
                        </a:rPr>
                        <a:t> é uma biblioteca de código aberto para manipulação e apresentação de dados científicos.</a:t>
                      </a:r>
                      <a:endParaRPr sz="1800" dirty="0">
                        <a:latin typeface="Calibri Light"/>
                        <a:cs typeface="Calibri Light"/>
                      </a:endParaRPr>
                    </a:p>
                  </a:txBody>
                  <a:tcPr marL="0" marR="0" marT="45719" marB="0">
                    <a:lnL w="9525">
                      <a:solidFill>
                        <a:srgbClr val="4A7EBB"/>
                      </a:solidFill>
                      <a:prstDash val="solid"/>
                    </a:lnL>
                    <a:lnR w="9525">
                      <a:solidFill>
                        <a:srgbClr val="4A7EBB"/>
                      </a:solidFill>
                      <a:prstDash val="solid"/>
                    </a:lnR>
                    <a:lnT w="9525">
                      <a:solidFill>
                        <a:srgbClr val="4A7EBB"/>
                      </a:solidFill>
                      <a:prstDash val="solid"/>
                    </a:lnT>
                    <a:lnB w="9525">
                      <a:solidFill>
                        <a:srgbClr val="4A7EBB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9445">
                <a:tc>
                  <a:txBody>
                    <a:bodyPr/>
                    <a:lstStyle/>
                    <a:p>
                      <a:pPr marL="141287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lang="pt-BR" sz="1800" dirty="0">
                          <a:latin typeface="Calibri Light"/>
                          <a:cs typeface="Calibri Light"/>
                        </a:rPr>
                        <a:t>O </a:t>
                      </a:r>
                      <a:r>
                        <a:rPr lang="pt-BR" sz="1800" dirty="0" err="1">
                          <a:latin typeface="Calibri Light"/>
                          <a:cs typeface="Calibri Light"/>
                        </a:rPr>
                        <a:t>ITK</a:t>
                      </a:r>
                      <a:r>
                        <a:rPr lang="pt-BR" sz="1800" dirty="0">
                          <a:latin typeface="Calibri Light"/>
                          <a:cs typeface="Calibri Light"/>
                        </a:rPr>
                        <a:t> é uma biblioteca de código aberto para análise de imagens.</a:t>
                      </a:r>
                      <a:endParaRPr sz="1800" dirty="0">
                        <a:latin typeface="Calibri Light"/>
                        <a:cs typeface="Calibri Light"/>
                      </a:endParaRPr>
                    </a:p>
                  </a:txBody>
                  <a:tcPr marL="0" marR="0" marB="0">
                    <a:lnL w="9525">
                      <a:solidFill>
                        <a:srgbClr val="4A7EBB"/>
                      </a:solidFill>
                      <a:prstDash val="solid"/>
                    </a:lnL>
                    <a:lnR w="9525">
                      <a:solidFill>
                        <a:srgbClr val="4A7EBB"/>
                      </a:solidFill>
                      <a:prstDash val="solid"/>
                    </a:lnR>
                    <a:lnT w="9525">
                      <a:solidFill>
                        <a:srgbClr val="4A7EBB"/>
                      </a:solidFill>
                      <a:prstDash val="solid"/>
                    </a:lnT>
                    <a:lnB w="9525">
                      <a:solidFill>
                        <a:srgbClr val="4A7EBB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7850">
                <a:tc>
                  <a:txBody>
                    <a:bodyPr/>
                    <a:lstStyle/>
                    <a:p>
                      <a:pPr marL="1412875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lang="pt-BR" sz="1800" dirty="0" err="1">
                          <a:latin typeface="Calibri Light"/>
                          <a:cs typeface="Calibri Light"/>
                        </a:rPr>
                        <a:t>CTK</a:t>
                      </a:r>
                      <a:r>
                        <a:rPr lang="pt-BR" sz="1800" dirty="0">
                          <a:latin typeface="Calibri Light"/>
                          <a:cs typeface="Calibri Light"/>
                        </a:rPr>
                        <a:t> é uma biblioteca de código aberto para a computação de imagens biomédicas.</a:t>
                      </a:r>
                      <a:endParaRPr sz="1800" dirty="0">
                        <a:latin typeface="Calibri Light"/>
                        <a:cs typeface="Calibri Light"/>
                      </a:endParaRPr>
                    </a:p>
                  </a:txBody>
                  <a:tcPr marL="0" marR="0" marT="45719" marB="0">
                    <a:lnL w="9525">
                      <a:solidFill>
                        <a:srgbClr val="4A7EBB"/>
                      </a:solidFill>
                      <a:prstDash val="solid"/>
                    </a:lnL>
                    <a:lnR w="9525">
                      <a:solidFill>
                        <a:srgbClr val="4A7EBB"/>
                      </a:solidFill>
                      <a:prstDash val="solid"/>
                    </a:lnR>
                    <a:lnT w="9525">
                      <a:solidFill>
                        <a:srgbClr val="4A7EBB"/>
                      </a:solidFill>
                      <a:prstDash val="solid"/>
                    </a:lnT>
                    <a:lnB w="9525">
                      <a:solidFill>
                        <a:srgbClr val="4A7EBB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39445">
                <a:tc>
                  <a:txBody>
                    <a:bodyPr/>
                    <a:lstStyle/>
                    <a:p>
                      <a:pPr marL="1412875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lang="pt-BR" sz="1800" dirty="0" err="1">
                          <a:latin typeface="Calibri Light"/>
                          <a:cs typeface="Calibri Light"/>
                        </a:rPr>
                        <a:t>PythonQT</a:t>
                      </a:r>
                      <a:r>
                        <a:rPr lang="pt-BR" sz="1800" dirty="0">
                          <a:latin typeface="Calibri Light"/>
                          <a:cs typeface="Calibri Light"/>
                        </a:rPr>
                        <a:t> é uma ligação Python para Qt.</a:t>
                      </a:r>
                      <a:endParaRPr sz="1800" dirty="0">
                        <a:latin typeface="Calibri Light"/>
                        <a:cs typeface="Calibri Light"/>
                      </a:endParaRPr>
                    </a:p>
                  </a:txBody>
                  <a:tcPr marL="0" marR="0" marT="45719" marB="0">
                    <a:lnL w="9525">
                      <a:solidFill>
                        <a:srgbClr val="4A7EBB"/>
                      </a:solidFill>
                      <a:prstDash val="solid"/>
                    </a:lnL>
                    <a:lnR w="9525">
                      <a:solidFill>
                        <a:srgbClr val="4A7EBB"/>
                      </a:solidFill>
                      <a:prstDash val="solid"/>
                    </a:lnR>
                    <a:lnT w="9525">
                      <a:solidFill>
                        <a:srgbClr val="4A7EBB"/>
                      </a:solidFill>
                      <a:prstDash val="solid"/>
                    </a:lnT>
                    <a:lnB w="9525">
                      <a:solidFill>
                        <a:srgbClr val="4A7EBB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08965">
                <a:tc>
                  <a:txBody>
                    <a:bodyPr/>
                    <a:lstStyle/>
                    <a:p>
                      <a:pPr marL="1412875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lang="pt-BR" sz="1800" dirty="0">
                          <a:latin typeface="Calibri Light"/>
                          <a:cs typeface="Calibri Light"/>
                        </a:rPr>
                        <a:t>O Qt é uma estrutura multiplataforma utilizada como um conjunto de ferramentas gráficas.</a:t>
                      </a:r>
                      <a:endParaRPr sz="1800" dirty="0">
                        <a:latin typeface="Calibri Light"/>
                        <a:cs typeface="Calibri Light"/>
                      </a:endParaRPr>
                    </a:p>
                  </a:txBody>
                  <a:tcPr marL="0" marR="0" marT="45719" marB="0">
                    <a:lnL w="9525">
                      <a:solidFill>
                        <a:srgbClr val="4A7EBB"/>
                      </a:solidFill>
                      <a:prstDash val="solid"/>
                    </a:lnL>
                    <a:lnR w="9525">
                      <a:solidFill>
                        <a:srgbClr val="4A7EBB"/>
                      </a:solidFill>
                      <a:prstDash val="solid"/>
                    </a:lnR>
                    <a:lnT w="9525">
                      <a:solidFill>
                        <a:srgbClr val="4A7EBB"/>
                      </a:solidFill>
                      <a:prstDash val="solid"/>
                    </a:lnT>
                    <a:lnB w="9525">
                      <a:solidFill>
                        <a:srgbClr val="4A7EBB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457200" y="1676400"/>
            <a:ext cx="8378899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pt-BR" sz="2400" dirty="0">
                <a:latin typeface="Calibri Light"/>
                <a:cs typeface="Calibri Light"/>
              </a:rPr>
              <a:t> O </a:t>
            </a:r>
            <a:r>
              <a:rPr lang="pt-BR" sz="2400" dirty="0" err="1">
                <a:latin typeface="Calibri Light"/>
                <a:cs typeface="Calibri Light"/>
              </a:rPr>
              <a:t>Slicer</a:t>
            </a:r>
            <a:r>
              <a:rPr lang="pt-BR" sz="2400" dirty="0">
                <a:latin typeface="Calibri Light"/>
                <a:cs typeface="Calibri Light"/>
              </a:rPr>
              <a:t> v. 5 funciona com Python 3 e um conjunto rico de bibliotecas padrão.</a:t>
            </a:r>
            <a:endParaRPr lang="en-US" sz="2400" dirty="0">
              <a:latin typeface="Calibri Light"/>
              <a:cs typeface="Calibri Light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8163" y="2656955"/>
            <a:ext cx="1085782" cy="36795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89340" y="3238206"/>
            <a:ext cx="1174604" cy="458095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89340" y="3900879"/>
            <a:ext cx="1066355" cy="415878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79830" y="4316758"/>
            <a:ext cx="695556" cy="695556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57200" y="5179536"/>
            <a:ext cx="1180399" cy="286034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79830" y="5642454"/>
            <a:ext cx="695556" cy="511234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68578" rIns="0" bIns="0" rtlCol="0">
            <a:spAutoFit/>
          </a:bodyPr>
          <a:lstStyle/>
          <a:p>
            <a:pPr marL="1622425">
              <a:lnSpc>
                <a:spcPct val="100000"/>
              </a:lnSpc>
              <a:spcBef>
                <a:spcPts val="100"/>
              </a:spcBef>
            </a:pPr>
            <a:r>
              <a:rPr dirty="0"/>
              <a:t>Python</a:t>
            </a:r>
            <a:r>
              <a:rPr spc="-65" dirty="0"/>
              <a:t> </a:t>
            </a:r>
            <a:r>
              <a:rPr lang="pt-BR" spc="-65" dirty="0"/>
              <a:t>no</a:t>
            </a:r>
            <a:r>
              <a:rPr spc="-65" dirty="0"/>
              <a:t> </a:t>
            </a:r>
            <a:r>
              <a:rPr spc="-10" dirty="0"/>
              <a:t>Slicer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09600" y="1600200"/>
            <a:ext cx="8227061" cy="4893519"/>
          </a:xfrm>
          <a:prstGeom prst="rect">
            <a:avLst/>
          </a:prstGeom>
        </p:spPr>
        <p:txBody>
          <a:bodyPr vert="horz" wrap="square" lIns="0" tIns="106045" rIns="0" bIns="0" rtlCol="0">
            <a:spAutoFit/>
          </a:bodyPr>
          <a:lstStyle/>
          <a:p>
            <a:pPr marL="469900" marR="321310" indent="-457200">
              <a:lnSpc>
                <a:spcPct val="77200"/>
              </a:lnSpc>
              <a:spcBef>
                <a:spcPts val="835"/>
              </a:spcBef>
              <a:buFont typeface="Arial" panose="020B0604020202020204" pitchFamily="34" charset="0"/>
              <a:buChar char="•"/>
              <a:tabLst>
                <a:tab pos="355600" algn="l"/>
                <a:tab pos="4939030" algn="l"/>
              </a:tabLst>
            </a:pPr>
            <a:r>
              <a:rPr lang="pt-BR" sz="2700" dirty="0">
                <a:latin typeface="Calibri Light"/>
                <a:cs typeface="Calibri Light"/>
              </a:rPr>
              <a:t>O índice de pacotes Python (</a:t>
            </a:r>
            <a:r>
              <a:rPr lang="pt-BR" sz="2700" dirty="0" err="1">
                <a:latin typeface="Calibri Light"/>
                <a:cs typeface="Calibri Light"/>
              </a:rPr>
              <a:t>PyPi</a:t>
            </a:r>
            <a:r>
              <a:rPr lang="pt-BR" sz="2700" dirty="0">
                <a:latin typeface="Calibri Light"/>
                <a:cs typeface="Calibri Light"/>
              </a:rPr>
              <a:t>) dá acesso a mais de 200.000 pacotes Python adicionais (</a:t>
            </a:r>
            <a:r>
              <a:rPr lang="pt-BR" sz="2700" dirty="0">
                <a:latin typeface="Calibri Light"/>
                <a:cs typeface="Calibri Light"/>
                <a:hlinkClick r:id="rId2"/>
              </a:rPr>
              <a:t>http://pipy.org</a:t>
            </a:r>
            <a:r>
              <a:rPr lang="pt-BR" sz="2700" dirty="0">
                <a:latin typeface="Calibri Light"/>
                <a:cs typeface="Calibri Light"/>
              </a:rPr>
              <a:t>).</a:t>
            </a:r>
          </a:p>
          <a:p>
            <a:pPr marL="12700" marR="321310">
              <a:lnSpc>
                <a:spcPct val="77200"/>
              </a:lnSpc>
              <a:spcBef>
                <a:spcPts val="835"/>
              </a:spcBef>
              <a:tabLst>
                <a:tab pos="355600" algn="l"/>
                <a:tab pos="4939030" algn="l"/>
              </a:tabLst>
            </a:pPr>
            <a:endParaRPr lang="pt-BR" sz="2700" dirty="0">
              <a:latin typeface="Calibri Light"/>
              <a:cs typeface="Calibri Light"/>
            </a:endParaRPr>
          </a:p>
          <a:p>
            <a:pPr marL="469900" marR="321310" indent="-457200">
              <a:lnSpc>
                <a:spcPct val="77200"/>
              </a:lnSpc>
              <a:spcBef>
                <a:spcPts val="835"/>
              </a:spcBef>
              <a:buFont typeface="Arial" panose="020B0604020202020204" pitchFamily="34" charset="0"/>
              <a:buChar char="•"/>
              <a:tabLst>
                <a:tab pos="355600" algn="l"/>
                <a:tab pos="4939030" algn="l"/>
              </a:tabLst>
            </a:pPr>
            <a:r>
              <a:rPr lang="pt-BR" sz="2700" dirty="0">
                <a:latin typeface="Calibri Light"/>
                <a:cs typeface="Calibri Light"/>
              </a:rPr>
              <a:t>O comando </a:t>
            </a:r>
            <a:r>
              <a:rPr lang="pt-BR" sz="2700" i="1" dirty="0" err="1">
                <a:latin typeface="Calibri Light"/>
                <a:cs typeface="Calibri Light"/>
              </a:rPr>
              <a:t>pip</a:t>
            </a:r>
            <a:r>
              <a:rPr lang="pt-BR" sz="2700" i="1" dirty="0">
                <a:latin typeface="Calibri Light"/>
                <a:cs typeface="Calibri Light"/>
              </a:rPr>
              <a:t> </a:t>
            </a:r>
            <a:r>
              <a:rPr lang="pt-BR" sz="2700" i="1" dirty="0" err="1">
                <a:latin typeface="Calibri Light"/>
                <a:cs typeface="Calibri Light"/>
              </a:rPr>
              <a:t>install</a:t>
            </a:r>
            <a:r>
              <a:rPr lang="pt-BR" sz="2700" i="1" dirty="0">
                <a:latin typeface="Calibri Light"/>
                <a:cs typeface="Calibri Light"/>
              </a:rPr>
              <a:t> </a:t>
            </a:r>
            <a:r>
              <a:rPr lang="pt-BR" sz="2700" dirty="0">
                <a:latin typeface="Calibri Light"/>
                <a:cs typeface="Calibri Light"/>
              </a:rPr>
              <a:t>no </a:t>
            </a:r>
            <a:r>
              <a:rPr lang="pt-BR" sz="2700" dirty="0" err="1">
                <a:latin typeface="Calibri Light"/>
                <a:cs typeface="Calibri Light"/>
              </a:rPr>
              <a:t>Slicer</a:t>
            </a:r>
            <a:r>
              <a:rPr lang="pt-BR" sz="2700" dirty="0">
                <a:latin typeface="Calibri Light"/>
                <a:cs typeface="Calibri Light"/>
              </a:rPr>
              <a:t> permite que os programadores instalem as ferramentas de computação científica mais comuns (por exemplo, </a:t>
            </a:r>
            <a:r>
              <a:rPr lang="pt-BR" sz="2700" i="1" dirty="0" err="1">
                <a:latin typeface="Calibri Light"/>
                <a:cs typeface="Calibri Light"/>
              </a:rPr>
              <a:t>TensorFlow</a:t>
            </a:r>
            <a:r>
              <a:rPr lang="pt-BR" sz="2700" dirty="0">
                <a:latin typeface="Calibri Light"/>
                <a:cs typeface="Calibri Light"/>
              </a:rPr>
              <a:t>, </a:t>
            </a:r>
            <a:r>
              <a:rPr lang="pt-BR" sz="2700" i="1" dirty="0" err="1">
                <a:latin typeface="Calibri Light"/>
                <a:cs typeface="Calibri Light"/>
              </a:rPr>
              <a:t>SciPy</a:t>
            </a:r>
            <a:r>
              <a:rPr lang="pt-BR" sz="2700" dirty="0">
                <a:latin typeface="Calibri Light"/>
                <a:cs typeface="Calibri Light"/>
              </a:rPr>
              <a:t>, </a:t>
            </a:r>
            <a:r>
              <a:rPr lang="pt-BR" sz="2700" i="1" dirty="0" err="1">
                <a:latin typeface="Calibri Light"/>
                <a:cs typeface="Calibri Light"/>
              </a:rPr>
              <a:t>PyTorch</a:t>
            </a:r>
            <a:r>
              <a:rPr lang="pt-BR" sz="2700" dirty="0">
                <a:latin typeface="Calibri Light"/>
                <a:cs typeface="Calibri Light"/>
              </a:rPr>
              <a:t>, </a:t>
            </a:r>
            <a:r>
              <a:rPr lang="pt-BR" sz="2700" i="1" dirty="0">
                <a:latin typeface="Calibri Light"/>
                <a:cs typeface="Calibri Light"/>
              </a:rPr>
              <a:t>Pandas</a:t>
            </a:r>
            <a:r>
              <a:rPr lang="pt-BR" sz="2700" dirty="0">
                <a:latin typeface="Calibri Light"/>
                <a:cs typeface="Calibri Light"/>
              </a:rPr>
              <a:t> etc.).</a:t>
            </a:r>
          </a:p>
          <a:p>
            <a:pPr marL="469900" marR="321310" indent="-457200">
              <a:lnSpc>
                <a:spcPct val="77200"/>
              </a:lnSpc>
              <a:spcBef>
                <a:spcPts val="835"/>
              </a:spcBef>
              <a:buFont typeface="Arial" panose="020B0604020202020204" pitchFamily="34" charset="0"/>
              <a:buChar char="•"/>
              <a:tabLst>
                <a:tab pos="355600" algn="l"/>
                <a:tab pos="4939030" algn="l"/>
              </a:tabLst>
            </a:pPr>
            <a:endParaRPr lang="pt-BR" sz="2700" dirty="0">
              <a:latin typeface="Calibri Light"/>
              <a:cs typeface="Calibri Light"/>
            </a:endParaRPr>
          </a:p>
          <a:p>
            <a:pPr marL="469900" marR="321310" indent="-457200">
              <a:lnSpc>
                <a:spcPct val="77200"/>
              </a:lnSpc>
              <a:spcBef>
                <a:spcPts val="835"/>
              </a:spcBef>
              <a:buFont typeface="Arial" panose="020B0604020202020204" pitchFamily="34" charset="0"/>
              <a:buChar char="•"/>
              <a:tabLst>
                <a:tab pos="355600" algn="l"/>
                <a:tab pos="4939030" algn="l"/>
              </a:tabLst>
            </a:pPr>
            <a:r>
              <a:rPr lang="pt-BR" sz="2700" dirty="0">
                <a:latin typeface="Calibri Light"/>
                <a:cs typeface="Calibri Light"/>
              </a:rPr>
              <a:t>O </a:t>
            </a:r>
            <a:r>
              <a:rPr lang="pt-BR" sz="2700" dirty="0" err="1">
                <a:latin typeface="Calibri Light"/>
                <a:cs typeface="Calibri Light"/>
              </a:rPr>
              <a:t>Slicer</a:t>
            </a:r>
            <a:r>
              <a:rPr lang="pt-BR" sz="2700" dirty="0">
                <a:latin typeface="Calibri Light"/>
                <a:cs typeface="Calibri Light"/>
              </a:rPr>
              <a:t> pode ser usado como um </a:t>
            </a:r>
            <a:r>
              <a:rPr lang="pt-BR" sz="2700" i="1" dirty="0">
                <a:latin typeface="Calibri Light"/>
                <a:cs typeface="Calibri Light"/>
              </a:rPr>
              <a:t>kernel</a:t>
            </a:r>
            <a:r>
              <a:rPr lang="pt-BR" sz="2700" dirty="0">
                <a:latin typeface="Calibri Light"/>
                <a:cs typeface="Calibri Light"/>
              </a:rPr>
              <a:t> do </a:t>
            </a:r>
            <a:r>
              <a:rPr lang="pt-BR" sz="2700" i="1" dirty="0" err="1">
                <a:latin typeface="Calibri Light"/>
                <a:cs typeface="Calibri Light"/>
              </a:rPr>
              <a:t>Jupyter</a:t>
            </a:r>
            <a:r>
              <a:rPr lang="pt-BR" sz="2700" i="1" dirty="0">
                <a:latin typeface="Calibri Light"/>
                <a:cs typeface="Calibri Light"/>
              </a:rPr>
              <a:t> Notebook</a:t>
            </a:r>
            <a:r>
              <a:rPr lang="pt-BR" sz="2700" dirty="0">
                <a:latin typeface="Calibri Light"/>
                <a:cs typeface="Calibri Light"/>
              </a:rPr>
              <a:t>.</a:t>
            </a:r>
          </a:p>
          <a:p>
            <a:pPr marL="469900" marR="321310" indent="-457200">
              <a:lnSpc>
                <a:spcPct val="77200"/>
              </a:lnSpc>
              <a:spcBef>
                <a:spcPts val="835"/>
              </a:spcBef>
              <a:buFont typeface="Arial" panose="020B0604020202020204" pitchFamily="34" charset="0"/>
              <a:buChar char="•"/>
              <a:tabLst>
                <a:tab pos="355600" algn="l"/>
                <a:tab pos="4939030" algn="l"/>
              </a:tabLst>
            </a:pPr>
            <a:endParaRPr lang="pt-BR" sz="2700" dirty="0">
              <a:latin typeface="Calibri Light"/>
              <a:cs typeface="Calibri Light"/>
            </a:endParaRPr>
          </a:p>
          <a:p>
            <a:pPr marL="469900" marR="321310" indent="-457200">
              <a:lnSpc>
                <a:spcPct val="77200"/>
              </a:lnSpc>
              <a:spcBef>
                <a:spcPts val="835"/>
              </a:spcBef>
              <a:buFont typeface="Arial" panose="020B0604020202020204" pitchFamily="34" charset="0"/>
              <a:buChar char="•"/>
              <a:tabLst>
                <a:tab pos="355600" algn="l"/>
                <a:tab pos="4939030" algn="l"/>
              </a:tabLst>
            </a:pPr>
            <a:r>
              <a:rPr lang="pt-BR" sz="2700" dirty="0" err="1">
                <a:latin typeface="Calibri Light"/>
                <a:cs typeface="Calibri Light"/>
              </a:rPr>
              <a:t>PyCharm</a:t>
            </a:r>
            <a:r>
              <a:rPr lang="pt-BR" sz="2700" dirty="0">
                <a:latin typeface="Calibri Light"/>
                <a:cs typeface="Calibri Light"/>
              </a:rPr>
              <a:t> e outras ferramentas de desenvolvimento Python podem ser usadas com o </a:t>
            </a:r>
            <a:r>
              <a:rPr lang="pt-BR" sz="2700" dirty="0" err="1">
                <a:latin typeface="Calibri Light"/>
                <a:cs typeface="Calibri Light"/>
              </a:rPr>
              <a:t>Slicer</a:t>
            </a:r>
            <a:r>
              <a:rPr lang="pt-BR" sz="2700" dirty="0">
                <a:latin typeface="Calibri Light"/>
                <a:cs typeface="Calibri Light"/>
              </a:rPr>
              <a:t>.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2081" y="1015953"/>
            <a:ext cx="875038" cy="766392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2248" y="5616827"/>
            <a:ext cx="7979752" cy="4744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pt-BR" sz="3000" dirty="0">
                <a:latin typeface="Calibri Light"/>
                <a:cs typeface="Calibri Light"/>
              </a:rPr>
              <a:t>A versão 5 do </a:t>
            </a:r>
            <a:r>
              <a:rPr lang="pt-BR" sz="3000" dirty="0" err="1">
                <a:latin typeface="Calibri Light"/>
                <a:cs typeface="Calibri Light"/>
              </a:rPr>
              <a:t>Slicer</a:t>
            </a:r>
            <a:r>
              <a:rPr lang="pt-BR" sz="3000" dirty="0">
                <a:latin typeface="Calibri Light"/>
                <a:cs typeface="Calibri Light"/>
              </a:rPr>
              <a:t> integra </a:t>
            </a:r>
            <a:r>
              <a:rPr sz="3000" dirty="0">
                <a:latin typeface="Calibri Light"/>
                <a:cs typeface="Calibri Light"/>
              </a:rPr>
              <a:t>Python3,</a:t>
            </a:r>
            <a:r>
              <a:rPr sz="3000" spc="-50" dirty="0">
                <a:latin typeface="Calibri Light"/>
                <a:cs typeface="Calibri Light"/>
              </a:rPr>
              <a:t> </a:t>
            </a:r>
            <a:r>
              <a:rPr sz="3000" dirty="0">
                <a:latin typeface="Calibri Light"/>
                <a:cs typeface="Calibri Light"/>
              </a:rPr>
              <a:t>VTK5</a:t>
            </a:r>
            <a:r>
              <a:rPr sz="3000" spc="-50" dirty="0">
                <a:latin typeface="Calibri Light"/>
                <a:cs typeface="Calibri Light"/>
              </a:rPr>
              <a:t> </a:t>
            </a:r>
            <a:r>
              <a:rPr lang="pt-BR" sz="3000" spc="-50" dirty="0">
                <a:latin typeface="Calibri Light"/>
                <a:cs typeface="Calibri Light"/>
              </a:rPr>
              <a:t>e</a:t>
            </a:r>
            <a:r>
              <a:rPr sz="3000" spc="-50" dirty="0">
                <a:latin typeface="Calibri Light"/>
                <a:cs typeface="Calibri Light"/>
              </a:rPr>
              <a:t> </a:t>
            </a:r>
            <a:r>
              <a:rPr sz="3000" spc="-20" dirty="0">
                <a:latin typeface="Calibri Light"/>
                <a:cs typeface="Calibri Light"/>
              </a:rPr>
              <a:t>ITK5</a:t>
            </a:r>
            <a:endParaRPr sz="3000" dirty="0">
              <a:latin typeface="Calibri Light"/>
              <a:cs typeface="Calibri Light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0807" y="155959"/>
            <a:ext cx="8308003" cy="542658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91577" y="498158"/>
            <a:ext cx="636905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it-IT" sz="4400" dirty="0">
                <a:latin typeface="Calibri Light"/>
                <a:cs typeface="Calibri Light"/>
              </a:rPr>
              <a:t>O console Python no </a:t>
            </a:r>
            <a:r>
              <a:rPr lang="it-IT" sz="4400" dirty="0" err="1">
                <a:latin typeface="Calibri Light"/>
                <a:cs typeface="Calibri Light"/>
              </a:rPr>
              <a:t>Slicer</a:t>
            </a:r>
            <a:endParaRPr sz="4400" dirty="0">
              <a:latin typeface="Calibri Light"/>
              <a:cs typeface="Calibri 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5939" y="2669231"/>
            <a:ext cx="8080375" cy="1980029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2700" marR="5080" algn="just">
              <a:lnSpc>
                <a:spcPts val="3800"/>
              </a:lnSpc>
              <a:spcBef>
                <a:spcPts val="240"/>
              </a:spcBef>
            </a:pPr>
            <a:r>
              <a:rPr lang="pt-BR" sz="3200" dirty="0">
                <a:latin typeface="Calibri Light"/>
                <a:cs typeface="Calibri Light"/>
              </a:rPr>
              <a:t>O Python </a:t>
            </a:r>
            <a:r>
              <a:rPr lang="pt-BR" sz="3200" dirty="0" err="1">
                <a:latin typeface="Calibri Light"/>
                <a:cs typeface="Calibri Light"/>
              </a:rPr>
              <a:t>Interactor</a:t>
            </a:r>
            <a:r>
              <a:rPr lang="pt-BR" sz="3200" dirty="0">
                <a:latin typeface="Calibri Light"/>
                <a:cs typeface="Calibri Light"/>
              </a:rPr>
              <a:t> é um console baseado em Qt que permite acesso direto aos Nós </a:t>
            </a:r>
            <a:r>
              <a:rPr lang="pt-BR" sz="3200" dirty="0" err="1">
                <a:latin typeface="Calibri Light"/>
                <a:cs typeface="Calibri Light"/>
              </a:rPr>
              <a:t>MRML</a:t>
            </a:r>
            <a:r>
              <a:rPr lang="pt-BR" sz="3200" dirty="0">
                <a:latin typeface="Calibri Light"/>
                <a:cs typeface="Calibri Light"/>
              </a:rPr>
              <a:t> do </a:t>
            </a:r>
            <a:r>
              <a:rPr lang="pt-BR" sz="3200" dirty="0" err="1">
                <a:latin typeface="Calibri Light"/>
                <a:cs typeface="Calibri Light"/>
              </a:rPr>
              <a:t>Slicer</a:t>
            </a:r>
            <a:r>
              <a:rPr lang="pt-BR" sz="3200" dirty="0">
                <a:latin typeface="Calibri Light"/>
                <a:cs typeface="Calibri Light"/>
              </a:rPr>
              <a:t>, a bibliotecas (</a:t>
            </a:r>
            <a:r>
              <a:rPr lang="pt-BR" sz="3200" dirty="0" err="1">
                <a:latin typeface="Calibri Light"/>
                <a:cs typeface="Calibri Light"/>
              </a:rPr>
              <a:t>NumPy</a:t>
            </a:r>
            <a:r>
              <a:rPr lang="pt-BR" sz="3200" dirty="0">
                <a:latin typeface="Calibri Light"/>
                <a:cs typeface="Calibri Light"/>
              </a:rPr>
              <a:t>, </a:t>
            </a:r>
            <a:r>
              <a:rPr lang="pt-BR" sz="3200" dirty="0" err="1">
                <a:latin typeface="Calibri Light"/>
                <a:cs typeface="Calibri Light"/>
              </a:rPr>
              <a:t>VTK</a:t>
            </a:r>
            <a:r>
              <a:rPr lang="pt-BR" sz="3200" dirty="0">
                <a:latin typeface="Calibri Light"/>
                <a:cs typeface="Calibri Light"/>
              </a:rPr>
              <a:t>, </a:t>
            </a:r>
            <a:r>
              <a:rPr lang="pt-BR" sz="3200" dirty="0" err="1">
                <a:latin typeface="Calibri Light"/>
                <a:cs typeface="Calibri Light"/>
              </a:rPr>
              <a:t>ITK</a:t>
            </a:r>
            <a:r>
              <a:rPr lang="pt-BR" sz="3200" dirty="0">
                <a:latin typeface="Calibri Light"/>
                <a:cs typeface="Calibri Light"/>
              </a:rPr>
              <a:t>, </a:t>
            </a:r>
            <a:r>
              <a:rPr lang="pt-BR" sz="3200" dirty="0" err="1">
                <a:latin typeface="Calibri Light"/>
                <a:cs typeface="Calibri Light"/>
              </a:rPr>
              <a:t>CTK</a:t>
            </a:r>
            <a:r>
              <a:rPr lang="pt-BR" sz="3200" dirty="0">
                <a:latin typeface="Calibri Light"/>
                <a:cs typeface="Calibri Light"/>
              </a:rPr>
              <a:t>) e ao Qt.</a:t>
            </a:r>
            <a:endParaRPr lang="en-US" sz="3200" dirty="0">
              <a:latin typeface="Calibri Light"/>
              <a:cs typeface="Calibri Light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52400" y="2514600"/>
            <a:ext cx="8715894" cy="2676697"/>
            <a:chOff x="239154" y="2159251"/>
            <a:chExt cx="8715894" cy="2676697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39154" y="2159251"/>
              <a:ext cx="8715894" cy="2676697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300807" y="2227980"/>
              <a:ext cx="8612505" cy="2573655"/>
            </a:xfrm>
            <a:custGeom>
              <a:avLst/>
              <a:gdLst/>
              <a:ahLst/>
              <a:cxnLst/>
              <a:rect l="l" t="t" r="r" b="b"/>
              <a:pathLst>
                <a:path w="8612505" h="2573654">
                  <a:moveTo>
                    <a:pt x="0" y="0"/>
                  </a:moveTo>
                  <a:lnTo>
                    <a:pt x="8612013" y="0"/>
                  </a:lnTo>
                  <a:lnTo>
                    <a:pt x="8612013" y="2573316"/>
                  </a:lnTo>
                  <a:lnTo>
                    <a:pt x="0" y="2573316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6727" y="5779331"/>
            <a:ext cx="8027670" cy="871219"/>
          </a:xfrm>
          <a:prstGeom prst="rect">
            <a:avLst/>
          </a:prstGeom>
        </p:spPr>
        <p:txBody>
          <a:bodyPr vert="horz" wrap="square" lIns="0" tIns="33019" rIns="0" bIns="0" rtlCol="0">
            <a:spAutoFit/>
          </a:bodyPr>
          <a:lstStyle/>
          <a:p>
            <a:pPr marL="12700" marR="5080">
              <a:lnSpc>
                <a:spcPts val="3300"/>
              </a:lnSpc>
              <a:spcBef>
                <a:spcPts val="259"/>
              </a:spcBef>
            </a:pPr>
            <a:r>
              <a:rPr lang="pt-BR" sz="2800" spc="-100" dirty="0">
                <a:latin typeface="Calibri Light"/>
                <a:cs typeface="Calibri Light"/>
              </a:rPr>
              <a:t>Para acessar o Python </a:t>
            </a:r>
            <a:r>
              <a:rPr lang="pt-BR" sz="2800" spc="-100" dirty="0" err="1">
                <a:latin typeface="Calibri Light"/>
                <a:cs typeface="Calibri Light"/>
              </a:rPr>
              <a:t>Interactor</a:t>
            </a:r>
            <a:r>
              <a:rPr lang="pt-BR" sz="2800" spc="-100" dirty="0">
                <a:latin typeface="Calibri Light"/>
                <a:cs typeface="Calibri Light"/>
              </a:rPr>
              <a:t>, clique no ícone do Python no menu da barra superior do </a:t>
            </a:r>
            <a:r>
              <a:rPr lang="pt-BR" sz="2800" spc="-100" dirty="0" err="1">
                <a:latin typeface="Calibri Light"/>
                <a:cs typeface="Calibri Light"/>
              </a:rPr>
              <a:t>Slicer</a:t>
            </a:r>
            <a:r>
              <a:rPr lang="pt-BR" sz="2800" spc="-100" dirty="0">
                <a:latin typeface="Calibri Light"/>
                <a:cs typeface="Calibri Light"/>
              </a:rPr>
              <a:t>.</a:t>
            </a:r>
            <a:endParaRPr lang="en-US" sz="2800" dirty="0">
              <a:latin typeface="Calibri Light"/>
              <a:cs typeface="Calibri Light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77986" y="100259"/>
            <a:ext cx="8623300" cy="5634355"/>
            <a:chOff x="77986" y="100259"/>
            <a:chExt cx="8623300" cy="563435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7986" y="100259"/>
              <a:ext cx="8623155" cy="563427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79029" y="103909"/>
              <a:ext cx="1001683" cy="1113905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7089071" y="399627"/>
              <a:ext cx="625475" cy="733425"/>
            </a:xfrm>
            <a:custGeom>
              <a:avLst/>
              <a:gdLst/>
              <a:ahLst/>
              <a:cxnLst/>
              <a:rect l="l" t="t" r="r" b="b"/>
              <a:pathLst>
                <a:path w="625475" h="733425">
                  <a:moveTo>
                    <a:pt x="625138" y="733005"/>
                  </a:moveTo>
                  <a:lnTo>
                    <a:pt x="0" y="0"/>
                  </a:lnTo>
                </a:path>
              </a:pathLst>
            </a:custGeom>
            <a:ln w="57149">
              <a:solidFill>
                <a:srgbClr val="FF2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052270" y="356477"/>
              <a:ext cx="252729" cy="266700"/>
            </a:xfrm>
            <a:custGeom>
              <a:avLst/>
              <a:gdLst/>
              <a:ahLst/>
              <a:cxnLst/>
              <a:rect l="l" t="t" r="r" b="b"/>
              <a:pathLst>
                <a:path w="252729" h="266700">
                  <a:moveTo>
                    <a:pt x="0" y="0"/>
                  </a:moveTo>
                  <a:lnTo>
                    <a:pt x="43835" y="243560"/>
                  </a:lnTo>
                  <a:lnTo>
                    <a:pt x="77020" y="266622"/>
                  </a:lnTo>
                  <a:lnTo>
                    <a:pt x="87569" y="262442"/>
                  </a:lnTo>
                  <a:lnTo>
                    <a:pt x="95424" y="254806"/>
                  </a:lnTo>
                  <a:lnTo>
                    <a:pt x="99842" y="244783"/>
                  </a:lnTo>
                  <a:lnTo>
                    <a:pt x="100082" y="233438"/>
                  </a:lnTo>
                  <a:lnTo>
                    <a:pt x="73600" y="86299"/>
                  </a:lnTo>
                  <a:lnTo>
                    <a:pt x="241282" y="86299"/>
                  </a:lnTo>
                  <a:lnTo>
                    <a:pt x="233588" y="81730"/>
                  </a:lnTo>
                  <a:lnTo>
                    <a:pt x="0" y="0"/>
                  </a:lnTo>
                  <a:close/>
                </a:path>
                <a:path w="252729" h="266700">
                  <a:moveTo>
                    <a:pt x="241282" y="86299"/>
                  </a:moveTo>
                  <a:lnTo>
                    <a:pt x="73600" y="86299"/>
                  </a:lnTo>
                  <a:lnTo>
                    <a:pt x="214715" y="135674"/>
                  </a:lnTo>
                  <a:lnTo>
                    <a:pt x="225955" y="137228"/>
                  </a:lnTo>
                  <a:lnTo>
                    <a:pt x="236550" y="134447"/>
                  </a:lnTo>
                  <a:lnTo>
                    <a:pt x="245330" y="127897"/>
                  </a:lnTo>
                  <a:lnTo>
                    <a:pt x="251123" y="118140"/>
                  </a:lnTo>
                  <a:lnTo>
                    <a:pt x="252677" y="106899"/>
                  </a:lnTo>
                  <a:lnTo>
                    <a:pt x="249896" y="96303"/>
                  </a:lnTo>
                  <a:lnTo>
                    <a:pt x="243345" y="87523"/>
                  </a:lnTo>
                  <a:lnTo>
                    <a:pt x="241282" y="86299"/>
                  </a:lnTo>
                  <a:close/>
                </a:path>
              </a:pathLst>
            </a:custGeom>
            <a:solidFill>
              <a:srgbClr val="FF26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341276" y="5822610"/>
            <a:ext cx="369281" cy="45473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81452" y="420460"/>
            <a:ext cx="2905638" cy="335620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732356" y="409663"/>
            <a:ext cx="2926126" cy="3367001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102677" y="4089083"/>
            <a:ext cx="6931025" cy="173765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 algn="just">
              <a:lnSpc>
                <a:spcPct val="99700"/>
              </a:lnSpc>
              <a:spcBef>
                <a:spcPts val="110"/>
              </a:spcBef>
            </a:pPr>
            <a:r>
              <a:rPr lang="pt-BR" sz="2800" dirty="0">
                <a:latin typeface="Calibri Light"/>
                <a:cs typeface="Calibri Light"/>
              </a:rPr>
              <a:t>O conjunto de dados do tutorial de programação do </a:t>
            </a:r>
            <a:r>
              <a:rPr lang="pt-BR" sz="2800" dirty="0" err="1">
                <a:latin typeface="Calibri Light"/>
                <a:cs typeface="Calibri Light"/>
              </a:rPr>
              <a:t>Slicer</a:t>
            </a:r>
            <a:r>
              <a:rPr lang="pt-BR" sz="2800" dirty="0">
                <a:latin typeface="Calibri Light"/>
                <a:cs typeface="Calibri Light"/>
              </a:rPr>
              <a:t> inclui exames de ressonância magnética ponderados em T1 e T2 de um sujeito saudável.</a:t>
            </a:r>
            <a:endParaRPr lang="en-US" sz="2800" dirty="0">
              <a:latin typeface="Calibri Light"/>
              <a:cs typeface="Calibri Light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80845" y="1600200"/>
            <a:ext cx="8406218" cy="5078505"/>
            <a:chOff x="580845" y="1600200"/>
            <a:chExt cx="8406218" cy="507850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0845" y="1600200"/>
              <a:ext cx="7982308" cy="452596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2819401" y="5573805"/>
              <a:ext cx="6167662" cy="1104900"/>
            </a:xfrm>
            <a:custGeom>
              <a:avLst/>
              <a:gdLst/>
              <a:ahLst/>
              <a:cxnLst/>
              <a:rect l="l" t="t" r="r" b="b"/>
              <a:pathLst>
                <a:path w="5338445" h="1104900">
                  <a:moveTo>
                    <a:pt x="5337977" y="0"/>
                  </a:moveTo>
                  <a:lnTo>
                    <a:pt x="0" y="0"/>
                  </a:lnTo>
                  <a:lnTo>
                    <a:pt x="0" y="1104713"/>
                  </a:lnTo>
                  <a:lnTo>
                    <a:pt x="5337977" y="1104713"/>
                  </a:lnTo>
                  <a:lnTo>
                    <a:pt x="5337977" y="0"/>
                  </a:lnTo>
                  <a:close/>
                </a:path>
              </a:pathLst>
            </a:custGeom>
            <a:solidFill>
              <a:srgbClr val="FAA75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0" y="179295"/>
            <a:ext cx="8563153" cy="1251239"/>
          </a:xfrm>
          <a:prstGeom prst="rect">
            <a:avLst/>
          </a:prstGeom>
        </p:spPr>
        <p:txBody>
          <a:bodyPr vert="horz" wrap="square" lIns="0" tIns="568578" rIns="0" bIns="0" rtlCol="0">
            <a:spAutoFit/>
          </a:bodyPr>
          <a:lstStyle/>
          <a:p>
            <a:pPr marL="1613535" algn="l">
              <a:lnSpc>
                <a:spcPct val="100000"/>
              </a:lnSpc>
              <a:spcBef>
                <a:spcPts val="100"/>
              </a:spcBef>
            </a:pPr>
            <a:r>
              <a:rPr lang="pt-BR" spc="-30" dirty="0"/>
              <a:t>Conjunto de dados do tutorial</a:t>
            </a:r>
            <a:endParaRPr spc="-10" dirty="0"/>
          </a:p>
        </p:txBody>
      </p:sp>
      <p:sp>
        <p:nvSpPr>
          <p:cNvPr id="6" name="object 6"/>
          <p:cNvSpPr txBox="1"/>
          <p:nvPr/>
        </p:nvSpPr>
        <p:spPr>
          <a:xfrm>
            <a:off x="2743201" y="5573805"/>
            <a:ext cx="6243862" cy="1032782"/>
          </a:xfrm>
          <a:prstGeom prst="rect">
            <a:avLst/>
          </a:prstGeom>
        </p:spPr>
        <p:txBody>
          <a:bodyPr vert="horz" wrap="square" lIns="0" tIns="107314" rIns="0" bIns="0" rtlCol="0">
            <a:spAutoFit/>
          </a:bodyPr>
          <a:lstStyle/>
          <a:p>
            <a:pPr marL="173990" marR="215265">
              <a:lnSpc>
                <a:spcPts val="3300"/>
              </a:lnSpc>
              <a:spcBef>
                <a:spcPts val="844"/>
              </a:spcBef>
            </a:pPr>
            <a:r>
              <a:rPr lang="pt-BR" sz="2400" dirty="0">
                <a:latin typeface="Calibri Light"/>
                <a:cs typeface="Calibri Light"/>
              </a:rPr>
              <a:t>Arraste e solte o arquivo T1.nrrd. </a:t>
            </a:r>
          </a:p>
          <a:p>
            <a:pPr marL="173990" marR="215265">
              <a:lnSpc>
                <a:spcPts val="3300"/>
              </a:lnSpc>
              <a:spcBef>
                <a:spcPts val="844"/>
              </a:spcBef>
            </a:pPr>
            <a:r>
              <a:rPr lang="pt-BR" sz="2400" dirty="0">
                <a:latin typeface="Calibri Light"/>
                <a:cs typeface="Calibri Light"/>
              </a:rPr>
              <a:t>Clique em OK para carregar o arquivo no </a:t>
            </a:r>
            <a:r>
              <a:rPr lang="pt-BR" sz="2400" dirty="0" err="1">
                <a:latin typeface="Calibri Light"/>
                <a:cs typeface="Calibri Light"/>
              </a:rPr>
              <a:t>Slicer</a:t>
            </a:r>
            <a:r>
              <a:rPr lang="pt-BR" sz="2400" dirty="0">
                <a:latin typeface="Calibri Light"/>
                <a:cs typeface="Calibri Light"/>
              </a:rPr>
              <a:t>.</a:t>
            </a:r>
            <a:endParaRPr lang="en-US" sz="2400" dirty="0">
              <a:latin typeface="Calibri Light"/>
              <a:cs typeface="Calibri Ligh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4271" y="1454115"/>
            <a:ext cx="2774139" cy="160660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68578" rIns="0" bIns="0" rtlCol="0">
            <a:spAutoFit/>
          </a:bodyPr>
          <a:lstStyle/>
          <a:p>
            <a:pPr marL="1223645">
              <a:lnSpc>
                <a:spcPct val="100000"/>
              </a:lnSpc>
              <a:spcBef>
                <a:spcPts val="100"/>
              </a:spcBef>
            </a:pPr>
            <a:r>
              <a:rPr lang="pt-BR" dirty="0"/>
              <a:t>Objetivo do Tutorial</a:t>
            </a:r>
            <a:endParaRPr spc="-10" dirty="0"/>
          </a:p>
        </p:txBody>
      </p:sp>
      <p:sp>
        <p:nvSpPr>
          <p:cNvPr id="4" name="object 4"/>
          <p:cNvSpPr txBox="1"/>
          <p:nvPr/>
        </p:nvSpPr>
        <p:spPr>
          <a:xfrm>
            <a:off x="5040919" y="1623682"/>
            <a:ext cx="3341081" cy="34599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lang="pt-BR" sz="3200" dirty="0">
                <a:latin typeface="Calibri Light"/>
                <a:cs typeface="Calibri Light"/>
              </a:rPr>
              <a:t>Este tutorial é uma introdução ao </a:t>
            </a:r>
            <a:r>
              <a:rPr lang="pt-BR" sz="3200" i="1" dirty="0">
                <a:latin typeface="Calibri Light"/>
                <a:cs typeface="Calibri Light"/>
              </a:rPr>
              <a:t>Python </a:t>
            </a:r>
            <a:r>
              <a:rPr lang="pt-BR" sz="3200" i="1" dirty="0" err="1">
                <a:latin typeface="Calibri Light"/>
                <a:cs typeface="Calibri Light"/>
              </a:rPr>
              <a:t>interactor</a:t>
            </a:r>
            <a:r>
              <a:rPr lang="pt-BR" sz="3200" i="1" dirty="0">
                <a:latin typeface="Calibri Light"/>
                <a:cs typeface="Calibri Light"/>
              </a:rPr>
              <a:t> </a:t>
            </a:r>
            <a:r>
              <a:rPr lang="pt-BR" sz="3200" dirty="0">
                <a:latin typeface="Calibri Light"/>
                <a:cs typeface="Calibri Light"/>
              </a:rPr>
              <a:t>e ao conjunto de </a:t>
            </a:r>
            <a:r>
              <a:rPr lang="pt-BR" sz="3200" i="1" dirty="0">
                <a:latin typeface="Calibri Light"/>
                <a:cs typeface="Calibri Light"/>
              </a:rPr>
              <a:t>widgets Qt </a:t>
            </a:r>
            <a:r>
              <a:rPr lang="pt-BR" sz="3200" dirty="0">
                <a:latin typeface="Calibri Light"/>
                <a:cs typeface="Calibri Light"/>
              </a:rPr>
              <a:t>na versão 5 do 3D </a:t>
            </a:r>
            <a:r>
              <a:rPr lang="pt-BR" sz="3200" dirty="0" err="1">
                <a:latin typeface="Calibri Light"/>
                <a:cs typeface="Calibri Light"/>
              </a:rPr>
              <a:t>Slicer</a:t>
            </a:r>
            <a:r>
              <a:rPr lang="pt-BR" sz="3200" dirty="0">
                <a:latin typeface="Calibri Light"/>
                <a:cs typeface="Calibri Light"/>
              </a:rPr>
              <a:t>.</a:t>
            </a:r>
            <a:endParaRPr lang="en-US" sz="3200" dirty="0">
              <a:latin typeface="Calibri Light"/>
              <a:cs typeface="Calibri Light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20459" y="4068046"/>
            <a:ext cx="1361948" cy="1001032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291516" y="2711183"/>
            <a:ext cx="1348164" cy="1433311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429907" y="2929049"/>
            <a:ext cx="4526280" cy="2154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310"/>
              </a:lnSpc>
              <a:spcBef>
                <a:spcPts val="100"/>
              </a:spcBef>
            </a:pPr>
            <a:r>
              <a:rPr sz="1100" dirty="0">
                <a:solidFill>
                  <a:srgbClr val="D9D9D9"/>
                </a:solidFill>
                <a:latin typeface="Courier New"/>
                <a:cs typeface="Courier New"/>
              </a:rPr>
              <a:t>def</a:t>
            </a:r>
            <a:r>
              <a:rPr sz="1100" spc="-20" dirty="0">
                <a:solidFill>
                  <a:srgbClr val="D9D9D9"/>
                </a:solidFill>
                <a:latin typeface="Courier New"/>
                <a:cs typeface="Courier New"/>
              </a:rPr>
              <a:t> </a:t>
            </a:r>
            <a:r>
              <a:rPr sz="1100" spc="-10" dirty="0">
                <a:solidFill>
                  <a:srgbClr val="D9D9D9"/>
                </a:solidFill>
                <a:latin typeface="Courier New"/>
                <a:cs typeface="Courier New"/>
              </a:rPr>
              <a:t>threshold(t):</a:t>
            </a:r>
            <a:endParaRPr sz="1100">
              <a:latin typeface="Courier New"/>
              <a:cs typeface="Courier New"/>
            </a:endParaRPr>
          </a:p>
          <a:p>
            <a:pPr marL="469900" marR="2790825">
              <a:lnSpc>
                <a:spcPts val="1300"/>
              </a:lnSpc>
              <a:spcBef>
                <a:spcPts val="50"/>
              </a:spcBef>
            </a:pPr>
            <a:r>
              <a:rPr sz="1100" spc="-10" dirty="0">
                <a:solidFill>
                  <a:srgbClr val="D9D9D9"/>
                </a:solidFill>
                <a:latin typeface="Courier New"/>
                <a:cs typeface="Courier New"/>
              </a:rPr>
              <a:t>n=getNode(‘T2’) a=array(‘T2’) a[a&lt;t]=0</a:t>
            </a:r>
            <a:endParaRPr sz="1100">
              <a:latin typeface="Courier New"/>
              <a:cs typeface="Courier New"/>
            </a:endParaRPr>
          </a:p>
          <a:p>
            <a:pPr marL="469900">
              <a:lnSpc>
                <a:spcPts val="1260"/>
              </a:lnSpc>
            </a:pPr>
            <a:r>
              <a:rPr sz="1100" spc="-10" dirty="0">
                <a:solidFill>
                  <a:srgbClr val="D9D9D9"/>
                </a:solidFill>
                <a:latin typeface="Courier New"/>
                <a:cs typeface="Courier New"/>
              </a:rPr>
              <a:t>arrayFromVolumeModified(n)</a:t>
            </a:r>
            <a:endParaRPr sz="1100">
              <a:latin typeface="Courier New"/>
              <a:cs typeface="Courier New"/>
            </a:endParaRPr>
          </a:p>
          <a:p>
            <a:pPr marL="469900">
              <a:lnSpc>
                <a:spcPct val="100000"/>
              </a:lnSpc>
              <a:spcBef>
                <a:spcPts val="80"/>
              </a:spcBef>
            </a:pPr>
            <a:r>
              <a:rPr sz="1100" dirty="0">
                <a:solidFill>
                  <a:srgbClr val="D9D9D9"/>
                </a:solidFill>
                <a:latin typeface="Courier New"/>
                <a:cs typeface="Courier New"/>
              </a:rPr>
              <a:t>print(‘Thresholding</a:t>
            </a:r>
            <a:r>
              <a:rPr sz="1100" spc="-130" dirty="0">
                <a:solidFill>
                  <a:srgbClr val="D9D9D9"/>
                </a:solidFill>
                <a:latin typeface="Courier New"/>
                <a:cs typeface="Courier New"/>
              </a:rPr>
              <a:t> </a:t>
            </a:r>
            <a:r>
              <a:rPr sz="1100" spc="-10" dirty="0">
                <a:solidFill>
                  <a:srgbClr val="D9D9D9"/>
                </a:solidFill>
                <a:latin typeface="Courier New"/>
                <a:cs typeface="Courier New"/>
              </a:rPr>
              <a:t>done’)</a:t>
            </a:r>
            <a:endParaRPr sz="11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1135"/>
              </a:spcBef>
            </a:pPr>
            <a:endParaRPr sz="1100">
              <a:latin typeface="Courier New"/>
              <a:cs typeface="Courier New"/>
            </a:endParaRPr>
          </a:p>
          <a:p>
            <a:pPr marL="1243330" marR="5080">
              <a:lnSpc>
                <a:spcPts val="1300"/>
              </a:lnSpc>
            </a:pPr>
            <a:r>
              <a:rPr sz="1100" spc="-10" dirty="0">
                <a:solidFill>
                  <a:srgbClr val="D9D9D9"/>
                </a:solidFill>
                <a:latin typeface="Courier New"/>
                <a:cs typeface="Courier New"/>
              </a:rPr>
              <a:t>b=qt.QPushButton(‘Toggle’) b.connect(‘clicked()’,toggle) </a:t>
            </a:r>
            <a:r>
              <a:rPr sz="1100" dirty="0">
                <a:solidFill>
                  <a:srgbClr val="D9D9D9"/>
                </a:solidFill>
                <a:latin typeface="Courier New"/>
                <a:cs typeface="Courier New"/>
              </a:rPr>
              <a:t>b.styleSheet</a:t>
            </a:r>
            <a:r>
              <a:rPr sz="1100" spc="-35" dirty="0">
                <a:solidFill>
                  <a:srgbClr val="D9D9D9"/>
                </a:solidFill>
                <a:latin typeface="Courier New"/>
                <a:cs typeface="Courier New"/>
              </a:rPr>
              <a:t> </a:t>
            </a:r>
            <a:r>
              <a:rPr sz="1100" dirty="0">
                <a:solidFill>
                  <a:srgbClr val="D9D9D9"/>
                </a:solidFill>
                <a:latin typeface="Courier New"/>
                <a:cs typeface="Courier New"/>
              </a:rPr>
              <a:t>=</a:t>
            </a:r>
            <a:r>
              <a:rPr sz="1100" spc="-35" dirty="0">
                <a:solidFill>
                  <a:srgbClr val="D9D9D9"/>
                </a:solidFill>
                <a:latin typeface="Courier New"/>
                <a:cs typeface="Courier New"/>
              </a:rPr>
              <a:t> </a:t>
            </a:r>
            <a:r>
              <a:rPr sz="1100" spc="-10" dirty="0">
                <a:solidFill>
                  <a:srgbClr val="D9D9D9"/>
                </a:solidFill>
                <a:latin typeface="Courier New"/>
                <a:cs typeface="Courier New"/>
              </a:rPr>
              <a:t>“font-</a:t>
            </a:r>
            <a:r>
              <a:rPr sz="1100" dirty="0">
                <a:solidFill>
                  <a:srgbClr val="D9D9D9"/>
                </a:solidFill>
                <a:latin typeface="Courier New"/>
                <a:cs typeface="Courier New"/>
              </a:rPr>
              <a:t>size:</a:t>
            </a:r>
            <a:r>
              <a:rPr sz="1100" spc="-30" dirty="0">
                <a:solidFill>
                  <a:srgbClr val="D9D9D9"/>
                </a:solidFill>
                <a:latin typeface="Courier New"/>
                <a:cs typeface="Courier New"/>
              </a:rPr>
              <a:t> </a:t>
            </a:r>
            <a:r>
              <a:rPr sz="1100" dirty="0">
                <a:solidFill>
                  <a:srgbClr val="D9D9D9"/>
                </a:solidFill>
                <a:latin typeface="Courier New"/>
                <a:cs typeface="Courier New"/>
              </a:rPr>
              <a:t>24pt;</a:t>
            </a:r>
            <a:r>
              <a:rPr sz="1100" spc="-35" dirty="0">
                <a:solidFill>
                  <a:srgbClr val="D9D9D9"/>
                </a:solidFill>
                <a:latin typeface="Courier New"/>
                <a:cs typeface="Courier New"/>
              </a:rPr>
              <a:t> </a:t>
            </a:r>
            <a:r>
              <a:rPr sz="1100" spc="-10" dirty="0">
                <a:solidFill>
                  <a:srgbClr val="D9D9D9"/>
                </a:solidFill>
                <a:latin typeface="Courier New"/>
                <a:cs typeface="Courier New"/>
              </a:rPr>
              <a:t>color: </a:t>
            </a:r>
            <a:r>
              <a:rPr sz="1100" dirty="0">
                <a:solidFill>
                  <a:srgbClr val="D9D9D9"/>
                </a:solidFill>
                <a:latin typeface="Courier New"/>
                <a:cs typeface="Courier New"/>
              </a:rPr>
              <a:t>aqua;</a:t>
            </a:r>
            <a:r>
              <a:rPr sz="1100" spc="-40" dirty="0">
                <a:solidFill>
                  <a:srgbClr val="D9D9D9"/>
                </a:solidFill>
                <a:latin typeface="Courier New"/>
                <a:cs typeface="Courier New"/>
              </a:rPr>
              <a:t> </a:t>
            </a:r>
            <a:r>
              <a:rPr sz="1100" dirty="0">
                <a:solidFill>
                  <a:srgbClr val="D9D9D9"/>
                </a:solidFill>
                <a:latin typeface="Courier New"/>
                <a:cs typeface="Courier New"/>
              </a:rPr>
              <a:t>margin:</a:t>
            </a:r>
            <a:r>
              <a:rPr sz="1100" spc="-40" dirty="0">
                <a:solidFill>
                  <a:srgbClr val="D9D9D9"/>
                </a:solidFill>
                <a:latin typeface="Courier New"/>
                <a:cs typeface="Courier New"/>
              </a:rPr>
              <a:t> </a:t>
            </a:r>
            <a:r>
              <a:rPr sz="1100" spc="-20" dirty="0">
                <a:solidFill>
                  <a:srgbClr val="D9D9D9"/>
                </a:solidFill>
                <a:latin typeface="Courier New"/>
                <a:cs typeface="Courier New"/>
              </a:rPr>
              <a:t>20px”</a:t>
            </a:r>
            <a:endParaRPr sz="1100">
              <a:latin typeface="Courier New"/>
              <a:cs typeface="Courier New"/>
            </a:endParaRPr>
          </a:p>
          <a:p>
            <a:pPr marL="1243330">
              <a:lnSpc>
                <a:spcPts val="1260"/>
              </a:lnSpc>
            </a:pPr>
            <a:r>
              <a:rPr sz="1100" spc="-10" dirty="0">
                <a:solidFill>
                  <a:srgbClr val="D9D9D9"/>
                </a:solidFill>
                <a:latin typeface="Courier New"/>
                <a:cs typeface="Courier New"/>
              </a:rPr>
              <a:t>b.show()</a:t>
            </a:r>
            <a:endParaRPr sz="11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143000"/>
            <a:ext cx="9143998" cy="571499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52400" y="-57720"/>
            <a:ext cx="8915400" cy="1251239"/>
          </a:xfrm>
          <a:prstGeom prst="rect">
            <a:avLst/>
          </a:prstGeom>
        </p:spPr>
        <p:txBody>
          <a:bodyPr vert="horz" wrap="square" lIns="0" tIns="568578" rIns="0" bIns="0" rtlCol="0">
            <a:spAutoFit/>
          </a:bodyPr>
          <a:lstStyle/>
          <a:p>
            <a:pPr marL="1613535">
              <a:lnSpc>
                <a:spcPct val="100000"/>
              </a:lnSpc>
              <a:spcBef>
                <a:spcPts val="100"/>
              </a:spcBef>
            </a:pPr>
            <a:r>
              <a:rPr lang="pt-BR" spc="-30" dirty="0"/>
              <a:t>Conjunto de dados do tutorial</a:t>
            </a:r>
            <a:endParaRPr spc="-1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66886" y="498158"/>
            <a:ext cx="2881514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pt-BR" dirty="0"/>
              <a:t>Visão Geral</a:t>
            </a:r>
            <a:endParaRPr spc="-10" dirty="0"/>
          </a:p>
        </p:txBody>
      </p:sp>
      <p:sp>
        <p:nvSpPr>
          <p:cNvPr id="3" name="object 3"/>
          <p:cNvSpPr txBox="1"/>
          <p:nvPr/>
        </p:nvSpPr>
        <p:spPr>
          <a:xfrm>
            <a:off x="535939" y="1633220"/>
            <a:ext cx="7755255" cy="299312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indent="-342265" algn="just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354965" algn="l"/>
              </a:tabLst>
            </a:pPr>
            <a:r>
              <a:rPr lang="pt-BR" sz="3200" dirty="0">
                <a:latin typeface="Calibri Light"/>
                <a:cs typeface="Calibri Light"/>
              </a:rPr>
              <a:t>O </a:t>
            </a:r>
            <a:r>
              <a:rPr lang="pt-BR" sz="3200" dirty="0" err="1">
                <a:latin typeface="Calibri Light"/>
                <a:cs typeface="Calibri Light"/>
              </a:rPr>
              <a:t>Slicer</a:t>
            </a:r>
            <a:r>
              <a:rPr lang="pt-BR" sz="3200" dirty="0">
                <a:latin typeface="Calibri Light"/>
                <a:cs typeface="Calibri Light"/>
              </a:rPr>
              <a:t> é um </a:t>
            </a:r>
            <a:r>
              <a:rPr lang="pt-BR" sz="3200" i="1" dirty="0">
                <a:latin typeface="Calibri Light"/>
                <a:cs typeface="Calibri Light"/>
              </a:rPr>
              <a:t>software</a:t>
            </a:r>
            <a:r>
              <a:rPr lang="pt-BR" sz="3200" dirty="0">
                <a:latin typeface="Calibri Light"/>
                <a:cs typeface="Calibri Light"/>
              </a:rPr>
              <a:t> livre e de código aberto.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54965" algn="l"/>
              </a:tabLst>
            </a:pPr>
            <a:endParaRPr lang="pt-BR" sz="3200" dirty="0">
              <a:latin typeface="Calibri Light"/>
              <a:cs typeface="Calibri Light"/>
            </a:endParaRPr>
          </a:p>
          <a:p>
            <a:pPr marL="354965" indent="-342265" algn="just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354965" algn="l"/>
              </a:tabLst>
            </a:pPr>
            <a:r>
              <a:rPr lang="pt-BR" sz="3200" dirty="0">
                <a:latin typeface="Calibri Light"/>
                <a:cs typeface="Calibri Light"/>
              </a:rPr>
              <a:t>Há milhares de imagens médicas sofisticadas disponíveis na </a:t>
            </a:r>
            <a:r>
              <a:rPr lang="pt-BR" sz="3200" i="1" dirty="0">
                <a:latin typeface="Calibri Light"/>
                <a:cs typeface="Calibri Light"/>
              </a:rPr>
              <a:t>internet</a:t>
            </a:r>
            <a:r>
              <a:rPr lang="pt-BR" sz="3200" dirty="0">
                <a:latin typeface="Calibri Light"/>
                <a:cs typeface="Calibri Light"/>
              </a:rPr>
              <a:t> que você pode visualizar e analisar com o 3D </a:t>
            </a:r>
            <a:r>
              <a:rPr lang="pt-BR" sz="3200" dirty="0" err="1">
                <a:latin typeface="Calibri Light"/>
                <a:cs typeface="Calibri Light"/>
              </a:rPr>
              <a:t>Slicer</a:t>
            </a:r>
            <a:r>
              <a:rPr lang="pt-BR" sz="3200" dirty="0">
                <a:latin typeface="Calibri Light"/>
                <a:cs typeface="Calibri Light"/>
              </a:rPr>
              <a:t>.</a:t>
            </a:r>
            <a:endParaRPr lang="en-US" sz="3200" dirty="0">
              <a:latin typeface="Calibri Light"/>
              <a:cs typeface="Calibri Light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82568" y="-57720"/>
            <a:ext cx="7446870" cy="1251239"/>
          </a:xfrm>
          <a:prstGeom prst="rect">
            <a:avLst/>
          </a:prstGeom>
        </p:spPr>
        <p:txBody>
          <a:bodyPr vert="horz" wrap="square" lIns="0" tIns="568578" rIns="0" bIns="0" rtlCol="0">
            <a:spAutoFit/>
          </a:bodyPr>
          <a:lstStyle/>
          <a:p>
            <a:pPr marL="1380490">
              <a:lnSpc>
                <a:spcPct val="100000"/>
              </a:lnSpc>
              <a:spcBef>
                <a:spcPts val="100"/>
              </a:spcBef>
            </a:pPr>
            <a:r>
              <a:rPr lang="pt-BR" dirty="0"/>
              <a:t>Modelo de Dados do </a:t>
            </a:r>
            <a:r>
              <a:rPr lang="pt-BR" dirty="0" err="1"/>
              <a:t>Slicer</a:t>
            </a:r>
            <a:endParaRPr lang="pt-BR" spc="-10" dirty="0"/>
          </a:p>
        </p:txBody>
      </p:sp>
      <p:grpSp>
        <p:nvGrpSpPr>
          <p:cNvPr id="3" name="object 3"/>
          <p:cNvGrpSpPr/>
          <p:nvPr/>
        </p:nvGrpSpPr>
        <p:grpSpPr>
          <a:xfrm>
            <a:off x="482567" y="2395693"/>
            <a:ext cx="1083310" cy="1083310"/>
            <a:chOff x="482567" y="2395693"/>
            <a:chExt cx="1083310" cy="1083310"/>
          </a:xfrm>
        </p:grpSpPr>
        <p:sp>
          <p:nvSpPr>
            <p:cNvPr id="4" name="object 4"/>
            <p:cNvSpPr/>
            <p:nvPr/>
          </p:nvSpPr>
          <p:spPr>
            <a:xfrm>
              <a:off x="482567" y="2395693"/>
              <a:ext cx="1083310" cy="1083310"/>
            </a:xfrm>
            <a:custGeom>
              <a:avLst/>
              <a:gdLst/>
              <a:ahLst/>
              <a:cxnLst/>
              <a:rect l="l" t="t" r="r" b="b"/>
              <a:pathLst>
                <a:path w="1083310" h="1083310">
                  <a:moveTo>
                    <a:pt x="541390" y="0"/>
                  </a:moveTo>
                  <a:lnTo>
                    <a:pt x="494677" y="1987"/>
                  </a:lnTo>
                  <a:lnTo>
                    <a:pt x="449067" y="7840"/>
                  </a:lnTo>
                  <a:lnTo>
                    <a:pt x="404723" y="17397"/>
                  </a:lnTo>
                  <a:lnTo>
                    <a:pt x="361808" y="30495"/>
                  </a:lnTo>
                  <a:lnTo>
                    <a:pt x="320484" y="46972"/>
                  </a:lnTo>
                  <a:lnTo>
                    <a:pt x="280913" y="66665"/>
                  </a:lnTo>
                  <a:lnTo>
                    <a:pt x="243258" y="89411"/>
                  </a:lnTo>
                  <a:lnTo>
                    <a:pt x="207681" y="115048"/>
                  </a:lnTo>
                  <a:lnTo>
                    <a:pt x="174346" y="143414"/>
                  </a:lnTo>
                  <a:lnTo>
                    <a:pt x="143414" y="174346"/>
                  </a:lnTo>
                  <a:lnTo>
                    <a:pt x="115048" y="207681"/>
                  </a:lnTo>
                  <a:lnTo>
                    <a:pt x="89411" y="243258"/>
                  </a:lnTo>
                  <a:lnTo>
                    <a:pt x="66664" y="280913"/>
                  </a:lnTo>
                  <a:lnTo>
                    <a:pt x="46972" y="320484"/>
                  </a:lnTo>
                  <a:lnTo>
                    <a:pt x="30495" y="361808"/>
                  </a:lnTo>
                  <a:lnTo>
                    <a:pt x="17397" y="404724"/>
                  </a:lnTo>
                  <a:lnTo>
                    <a:pt x="7840" y="449067"/>
                  </a:lnTo>
                  <a:lnTo>
                    <a:pt x="1987" y="494677"/>
                  </a:lnTo>
                  <a:lnTo>
                    <a:pt x="0" y="541390"/>
                  </a:lnTo>
                  <a:lnTo>
                    <a:pt x="1987" y="588104"/>
                  </a:lnTo>
                  <a:lnTo>
                    <a:pt x="7840" y="633714"/>
                  </a:lnTo>
                  <a:lnTo>
                    <a:pt x="17397" y="678057"/>
                  </a:lnTo>
                  <a:lnTo>
                    <a:pt x="30495" y="720973"/>
                  </a:lnTo>
                  <a:lnTo>
                    <a:pt x="46972" y="762297"/>
                  </a:lnTo>
                  <a:lnTo>
                    <a:pt x="66664" y="801868"/>
                  </a:lnTo>
                  <a:lnTo>
                    <a:pt x="89411" y="839523"/>
                  </a:lnTo>
                  <a:lnTo>
                    <a:pt x="115048" y="875100"/>
                  </a:lnTo>
                  <a:lnTo>
                    <a:pt x="143414" y="908435"/>
                  </a:lnTo>
                  <a:lnTo>
                    <a:pt x="174346" y="939367"/>
                  </a:lnTo>
                  <a:lnTo>
                    <a:pt x="207681" y="967733"/>
                  </a:lnTo>
                  <a:lnTo>
                    <a:pt x="243258" y="993370"/>
                  </a:lnTo>
                  <a:lnTo>
                    <a:pt x="280913" y="1016116"/>
                  </a:lnTo>
                  <a:lnTo>
                    <a:pt x="320484" y="1035809"/>
                  </a:lnTo>
                  <a:lnTo>
                    <a:pt x="361808" y="1052286"/>
                  </a:lnTo>
                  <a:lnTo>
                    <a:pt x="404723" y="1065384"/>
                  </a:lnTo>
                  <a:lnTo>
                    <a:pt x="449067" y="1074941"/>
                  </a:lnTo>
                  <a:lnTo>
                    <a:pt x="494677" y="1080794"/>
                  </a:lnTo>
                  <a:lnTo>
                    <a:pt x="541390" y="1082781"/>
                  </a:lnTo>
                  <a:lnTo>
                    <a:pt x="588104" y="1080794"/>
                  </a:lnTo>
                  <a:lnTo>
                    <a:pt x="633713" y="1074941"/>
                  </a:lnTo>
                  <a:lnTo>
                    <a:pt x="678057" y="1065384"/>
                  </a:lnTo>
                  <a:lnTo>
                    <a:pt x="720973" y="1052286"/>
                  </a:lnTo>
                  <a:lnTo>
                    <a:pt x="762297" y="1035809"/>
                  </a:lnTo>
                  <a:lnTo>
                    <a:pt x="801868" y="1016116"/>
                  </a:lnTo>
                  <a:lnTo>
                    <a:pt x="839523" y="993370"/>
                  </a:lnTo>
                  <a:lnTo>
                    <a:pt x="875100" y="967733"/>
                  </a:lnTo>
                  <a:lnTo>
                    <a:pt x="908435" y="939367"/>
                  </a:lnTo>
                  <a:lnTo>
                    <a:pt x="939367" y="908435"/>
                  </a:lnTo>
                  <a:lnTo>
                    <a:pt x="967733" y="875100"/>
                  </a:lnTo>
                  <a:lnTo>
                    <a:pt x="993370" y="839523"/>
                  </a:lnTo>
                  <a:lnTo>
                    <a:pt x="1016117" y="801868"/>
                  </a:lnTo>
                  <a:lnTo>
                    <a:pt x="1035809" y="762297"/>
                  </a:lnTo>
                  <a:lnTo>
                    <a:pt x="1052286" y="720973"/>
                  </a:lnTo>
                  <a:lnTo>
                    <a:pt x="1065384" y="678057"/>
                  </a:lnTo>
                  <a:lnTo>
                    <a:pt x="1074941" y="633714"/>
                  </a:lnTo>
                  <a:lnTo>
                    <a:pt x="1080794" y="588104"/>
                  </a:lnTo>
                  <a:lnTo>
                    <a:pt x="1082782" y="541390"/>
                  </a:lnTo>
                  <a:lnTo>
                    <a:pt x="1080794" y="494677"/>
                  </a:lnTo>
                  <a:lnTo>
                    <a:pt x="1074941" y="449067"/>
                  </a:lnTo>
                  <a:lnTo>
                    <a:pt x="1065384" y="404724"/>
                  </a:lnTo>
                  <a:lnTo>
                    <a:pt x="1052286" y="361808"/>
                  </a:lnTo>
                  <a:lnTo>
                    <a:pt x="1035809" y="320484"/>
                  </a:lnTo>
                  <a:lnTo>
                    <a:pt x="1016117" y="280913"/>
                  </a:lnTo>
                  <a:lnTo>
                    <a:pt x="993370" y="243258"/>
                  </a:lnTo>
                  <a:lnTo>
                    <a:pt x="967733" y="207681"/>
                  </a:lnTo>
                  <a:lnTo>
                    <a:pt x="939367" y="174346"/>
                  </a:lnTo>
                  <a:lnTo>
                    <a:pt x="908435" y="143414"/>
                  </a:lnTo>
                  <a:lnTo>
                    <a:pt x="875100" y="115048"/>
                  </a:lnTo>
                  <a:lnTo>
                    <a:pt x="839523" y="89411"/>
                  </a:lnTo>
                  <a:lnTo>
                    <a:pt x="801868" y="66665"/>
                  </a:lnTo>
                  <a:lnTo>
                    <a:pt x="762297" y="46972"/>
                  </a:lnTo>
                  <a:lnTo>
                    <a:pt x="720973" y="30495"/>
                  </a:lnTo>
                  <a:lnTo>
                    <a:pt x="678057" y="17397"/>
                  </a:lnTo>
                  <a:lnTo>
                    <a:pt x="633713" y="7840"/>
                  </a:lnTo>
                  <a:lnTo>
                    <a:pt x="588104" y="1987"/>
                  </a:lnTo>
                  <a:lnTo>
                    <a:pt x="541390" y="0"/>
                  </a:lnTo>
                  <a:close/>
                </a:path>
              </a:pathLst>
            </a:custGeom>
            <a:solidFill>
              <a:srgbClr val="D9E0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5018" y="2597726"/>
              <a:ext cx="719050" cy="71905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9951" y="2623076"/>
              <a:ext cx="628011" cy="628011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1784672" y="2512904"/>
            <a:ext cx="2826234" cy="364074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226060" algn="just">
              <a:lnSpc>
                <a:spcPct val="99500"/>
              </a:lnSpc>
              <a:spcBef>
                <a:spcPts val="110"/>
              </a:spcBef>
            </a:pPr>
            <a:r>
              <a:rPr lang="pt-BR" sz="1800" dirty="0">
                <a:latin typeface="Calibri Light"/>
                <a:cs typeface="Calibri Light"/>
              </a:rPr>
              <a:t>O Modelo de Dados do </a:t>
            </a:r>
            <a:r>
              <a:rPr lang="pt-BR" sz="1800" dirty="0" err="1">
                <a:latin typeface="Calibri Light"/>
                <a:cs typeface="Calibri Light"/>
              </a:rPr>
              <a:t>Slicer</a:t>
            </a:r>
            <a:r>
              <a:rPr lang="pt-BR" sz="1800" dirty="0">
                <a:latin typeface="Calibri Light"/>
                <a:cs typeface="Calibri Light"/>
              </a:rPr>
              <a:t> é baseado na Estrutura de Dados da Cena do </a:t>
            </a:r>
            <a:r>
              <a:rPr lang="pt-BR" sz="1800" dirty="0" err="1">
                <a:latin typeface="Calibri Light"/>
                <a:cs typeface="Calibri Light"/>
              </a:rPr>
              <a:t>Slicer</a:t>
            </a:r>
            <a:r>
              <a:rPr lang="pt-BR" sz="1800" dirty="0">
                <a:latin typeface="Calibri Light"/>
                <a:cs typeface="Calibri Light"/>
              </a:rPr>
              <a:t>.</a:t>
            </a:r>
          </a:p>
          <a:p>
            <a:pPr marL="12700" marR="226060">
              <a:lnSpc>
                <a:spcPct val="99500"/>
              </a:lnSpc>
              <a:spcBef>
                <a:spcPts val="110"/>
              </a:spcBef>
            </a:pPr>
            <a:endParaRPr lang="pt-BR" dirty="0">
              <a:latin typeface="Calibri Light"/>
              <a:cs typeface="Calibri Light"/>
            </a:endParaRPr>
          </a:p>
          <a:p>
            <a:pPr marL="12700" marR="226060" algn="just">
              <a:lnSpc>
                <a:spcPct val="99500"/>
              </a:lnSpc>
              <a:spcBef>
                <a:spcPts val="110"/>
              </a:spcBef>
            </a:pPr>
            <a:r>
              <a:rPr lang="pt-BR" sz="1800" dirty="0">
                <a:latin typeface="Calibri Light"/>
                <a:cs typeface="Calibri Light"/>
              </a:rPr>
              <a:t>A </a:t>
            </a:r>
            <a:r>
              <a:rPr lang="pt-BR" sz="1800" i="1" dirty="0">
                <a:latin typeface="Calibri Light"/>
                <a:cs typeface="Calibri Light"/>
              </a:rPr>
              <a:t>Medical Reality Markup </a:t>
            </a:r>
            <a:r>
              <a:rPr lang="pt-BR" sz="1800" i="1" dirty="0" err="1">
                <a:latin typeface="Calibri Light"/>
                <a:cs typeface="Calibri Light"/>
              </a:rPr>
              <a:t>Language</a:t>
            </a:r>
            <a:r>
              <a:rPr lang="pt-BR" sz="1800" i="1" dirty="0">
                <a:latin typeface="Calibri Light"/>
                <a:cs typeface="Calibri Light"/>
              </a:rPr>
              <a:t> </a:t>
            </a:r>
            <a:r>
              <a:rPr lang="pt-BR" sz="1800" dirty="0">
                <a:latin typeface="Calibri Light"/>
                <a:cs typeface="Calibri Light"/>
              </a:rPr>
              <a:t>(</a:t>
            </a:r>
            <a:r>
              <a:rPr lang="pt-BR" sz="1800" i="1" dirty="0" err="1">
                <a:latin typeface="Calibri Light"/>
                <a:cs typeface="Calibri Light"/>
              </a:rPr>
              <a:t>MRML</a:t>
            </a:r>
            <a:r>
              <a:rPr lang="pt-BR" sz="1800" dirty="0">
                <a:latin typeface="Calibri Light"/>
                <a:cs typeface="Calibri Light"/>
              </a:rPr>
              <a:t>) [Linguagem de Marcação da Realidade Médica] é uma linguagem baseada em XML usada para serializar o conteúdo da cena do </a:t>
            </a:r>
            <a:r>
              <a:rPr lang="pt-BR" sz="1800" dirty="0" err="1">
                <a:latin typeface="Calibri Light"/>
                <a:cs typeface="Calibri Light"/>
              </a:rPr>
              <a:t>Slicer</a:t>
            </a:r>
            <a:r>
              <a:rPr lang="pt-BR" sz="1800" dirty="0">
                <a:latin typeface="Calibri Light"/>
                <a:cs typeface="Calibri Light"/>
              </a:rPr>
              <a:t> no disco (</a:t>
            </a:r>
            <a:r>
              <a:rPr lang="pt-BR" sz="1800" dirty="0" err="1">
                <a:latin typeface="Calibri Light"/>
                <a:cs typeface="Calibri Light"/>
              </a:rPr>
              <a:t>scene.mrml</a:t>
            </a:r>
            <a:r>
              <a:rPr lang="pt-BR" sz="1800" dirty="0">
                <a:latin typeface="Calibri Light"/>
                <a:cs typeface="Calibri Light"/>
              </a:rPr>
              <a:t>).</a:t>
            </a:r>
            <a:endParaRPr lang="en-US" sz="1800" dirty="0">
              <a:latin typeface="Calibri Light"/>
              <a:cs typeface="Calibri Light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4794355" y="2395693"/>
            <a:ext cx="1083310" cy="1083310"/>
            <a:chOff x="4794355" y="2395693"/>
            <a:chExt cx="1083310" cy="1083310"/>
          </a:xfrm>
        </p:grpSpPr>
        <p:sp>
          <p:nvSpPr>
            <p:cNvPr id="9" name="object 9"/>
            <p:cNvSpPr/>
            <p:nvPr/>
          </p:nvSpPr>
          <p:spPr>
            <a:xfrm>
              <a:off x="4794355" y="2395693"/>
              <a:ext cx="1083310" cy="1083310"/>
            </a:xfrm>
            <a:custGeom>
              <a:avLst/>
              <a:gdLst/>
              <a:ahLst/>
              <a:cxnLst/>
              <a:rect l="l" t="t" r="r" b="b"/>
              <a:pathLst>
                <a:path w="1083310" h="1083310">
                  <a:moveTo>
                    <a:pt x="541390" y="0"/>
                  </a:moveTo>
                  <a:lnTo>
                    <a:pt x="494677" y="1987"/>
                  </a:lnTo>
                  <a:lnTo>
                    <a:pt x="449067" y="7840"/>
                  </a:lnTo>
                  <a:lnTo>
                    <a:pt x="404723" y="17397"/>
                  </a:lnTo>
                  <a:lnTo>
                    <a:pt x="361808" y="30495"/>
                  </a:lnTo>
                  <a:lnTo>
                    <a:pt x="320483" y="46972"/>
                  </a:lnTo>
                  <a:lnTo>
                    <a:pt x="280912" y="66665"/>
                  </a:lnTo>
                  <a:lnTo>
                    <a:pt x="243257" y="89411"/>
                  </a:lnTo>
                  <a:lnTo>
                    <a:pt x="207681" y="115048"/>
                  </a:lnTo>
                  <a:lnTo>
                    <a:pt x="174346" y="143414"/>
                  </a:lnTo>
                  <a:lnTo>
                    <a:pt x="143414" y="174346"/>
                  </a:lnTo>
                  <a:lnTo>
                    <a:pt x="115048" y="207681"/>
                  </a:lnTo>
                  <a:lnTo>
                    <a:pt x="89411" y="243258"/>
                  </a:lnTo>
                  <a:lnTo>
                    <a:pt x="66664" y="280913"/>
                  </a:lnTo>
                  <a:lnTo>
                    <a:pt x="46972" y="320484"/>
                  </a:lnTo>
                  <a:lnTo>
                    <a:pt x="30495" y="361808"/>
                  </a:lnTo>
                  <a:lnTo>
                    <a:pt x="17397" y="404724"/>
                  </a:lnTo>
                  <a:lnTo>
                    <a:pt x="7840" y="449067"/>
                  </a:lnTo>
                  <a:lnTo>
                    <a:pt x="1987" y="494677"/>
                  </a:lnTo>
                  <a:lnTo>
                    <a:pt x="0" y="541390"/>
                  </a:lnTo>
                  <a:lnTo>
                    <a:pt x="1987" y="588104"/>
                  </a:lnTo>
                  <a:lnTo>
                    <a:pt x="7840" y="633714"/>
                  </a:lnTo>
                  <a:lnTo>
                    <a:pt x="17397" y="678057"/>
                  </a:lnTo>
                  <a:lnTo>
                    <a:pt x="30495" y="720973"/>
                  </a:lnTo>
                  <a:lnTo>
                    <a:pt x="46972" y="762297"/>
                  </a:lnTo>
                  <a:lnTo>
                    <a:pt x="66664" y="801868"/>
                  </a:lnTo>
                  <a:lnTo>
                    <a:pt x="89411" y="839523"/>
                  </a:lnTo>
                  <a:lnTo>
                    <a:pt x="115048" y="875100"/>
                  </a:lnTo>
                  <a:lnTo>
                    <a:pt x="143414" y="908435"/>
                  </a:lnTo>
                  <a:lnTo>
                    <a:pt x="174346" y="939367"/>
                  </a:lnTo>
                  <a:lnTo>
                    <a:pt x="207681" y="967733"/>
                  </a:lnTo>
                  <a:lnTo>
                    <a:pt x="243257" y="993370"/>
                  </a:lnTo>
                  <a:lnTo>
                    <a:pt x="280912" y="1016116"/>
                  </a:lnTo>
                  <a:lnTo>
                    <a:pt x="320483" y="1035809"/>
                  </a:lnTo>
                  <a:lnTo>
                    <a:pt x="361808" y="1052286"/>
                  </a:lnTo>
                  <a:lnTo>
                    <a:pt x="404723" y="1065384"/>
                  </a:lnTo>
                  <a:lnTo>
                    <a:pt x="449067" y="1074941"/>
                  </a:lnTo>
                  <a:lnTo>
                    <a:pt x="494677" y="1080794"/>
                  </a:lnTo>
                  <a:lnTo>
                    <a:pt x="541390" y="1082781"/>
                  </a:lnTo>
                  <a:lnTo>
                    <a:pt x="588104" y="1080794"/>
                  </a:lnTo>
                  <a:lnTo>
                    <a:pt x="633713" y="1074941"/>
                  </a:lnTo>
                  <a:lnTo>
                    <a:pt x="678057" y="1065384"/>
                  </a:lnTo>
                  <a:lnTo>
                    <a:pt x="720972" y="1052286"/>
                  </a:lnTo>
                  <a:lnTo>
                    <a:pt x="762297" y="1035809"/>
                  </a:lnTo>
                  <a:lnTo>
                    <a:pt x="801868" y="1016116"/>
                  </a:lnTo>
                  <a:lnTo>
                    <a:pt x="839523" y="993370"/>
                  </a:lnTo>
                  <a:lnTo>
                    <a:pt x="875099" y="967733"/>
                  </a:lnTo>
                  <a:lnTo>
                    <a:pt x="908435" y="939367"/>
                  </a:lnTo>
                  <a:lnTo>
                    <a:pt x="939367" y="908435"/>
                  </a:lnTo>
                  <a:lnTo>
                    <a:pt x="967732" y="875100"/>
                  </a:lnTo>
                  <a:lnTo>
                    <a:pt x="993370" y="839523"/>
                  </a:lnTo>
                  <a:lnTo>
                    <a:pt x="1016116" y="801868"/>
                  </a:lnTo>
                  <a:lnTo>
                    <a:pt x="1035809" y="762297"/>
                  </a:lnTo>
                  <a:lnTo>
                    <a:pt x="1052286" y="720973"/>
                  </a:lnTo>
                  <a:lnTo>
                    <a:pt x="1065384" y="678057"/>
                  </a:lnTo>
                  <a:lnTo>
                    <a:pt x="1074941" y="633714"/>
                  </a:lnTo>
                  <a:lnTo>
                    <a:pt x="1080794" y="588104"/>
                  </a:lnTo>
                  <a:lnTo>
                    <a:pt x="1082781" y="541390"/>
                  </a:lnTo>
                  <a:lnTo>
                    <a:pt x="1080794" y="494677"/>
                  </a:lnTo>
                  <a:lnTo>
                    <a:pt x="1074941" y="449067"/>
                  </a:lnTo>
                  <a:lnTo>
                    <a:pt x="1065384" y="404724"/>
                  </a:lnTo>
                  <a:lnTo>
                    <a:pt x="1052286" y="361808"/>
                  </a:lnTo>
                  <a:lnTo>
                    <a:pt x="1035809" y="320484"/>
                  </a:lnTo>
                  <a:lnTo>
                    <a:pt x="1016116" y="280913"/>
                  </a:lnTo>
                  <a:lnTo>
                    <a:pt x="993370" y="243258"/>
                  </a:lnTo>
                  <a:lnTo>
                    <a:pt x="967732" y="207681"/>
                  </a:lnTo>
                  <a:lnTo>
                    <a:pt x="939367" y="174346"/>
                  </a:lnTo>
                  <a:lnTo>
                    <a:pt x="908435" y="143414"/>
                  </a:lnTo>
                  <a:lnTo>
                    <a:pt x="875099" y="115048"/>
                  </a:lnTo>
                  <a:lnTo>
                    <a:pt x="839523" y="89411"/>
                  </a:lnTo>
                  <a:lnTo>
                    <a:pt x="801868" y="66665"/>
                  </a:lnTo>
                  <a:lnTo>
                    <a:pt x="762297" y="46972"/>
                  </a:lnTo>
                  <a:lnTo>
                    <a:pt x="720972" y="30495"/>
                  </a:lnTo>
                  <a:lnTo>
                    <a:pt x="678057" y="17397"/>
                  </a:lnTo>
                  <a:lnTo>
                    <a:pt x="633713" y="7840"/>
                  </a:lnTo>
                  <a:lnTo>
                    <a:pt x="588104" y="1987"/>
                  </a:lnTo>
                  <a:lnTo>
                    <a:pt x="541390" y="0"/>
                  </a:lnTo>
                  <a:close/>
                </a:path>
              </a:pathLst>
            </a:custGeom>
            <a:solidFill>
              <a:srgbClr val="D9E0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975166" y="2597726"/>
              <a:ext cx="719050" cy="71905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021740" y="2623076"/>
              <a:ext cx="628011" cy="628011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6096460" y="2375744"/>
            <a:ext cx="2569845" cy="166148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 marR="5080" algn="just">
              <a:lnSpc>
                <a:spcPct val="98800"/>
              </a:lnSpc>
              <a:spcBef>
                <a:spcPts val="125"/>
              </a:spcBef>
            </a:pPr>
            <a:r>
              <a:rPr lang="pt-BR" sz="1800" dirty="0">
                <a:latin typeface="Calibri Light"/>
                <a:cs typeface="Calibri Light"/>
              </a:rPr>
              <a:t>Uma cena do </a:t>
            </a:r>
            <a:r>
              <a:rPr lang="pt-BR" sz="1800" dirty="0" err="1">
                <a:latin typeface="Calibri Light"/>
                <a:cs typeface="Calibri Light"/>
              </a:rPr>
              <a:t>Slicer</a:t>
            </a:r>
            <a:r>
              <a:rPr lang="pt-BR" sz="1800" dirty="0">
                <a:latin typeface="Calibri Light"/>
                <a:cs typeface="Calibri Light"/>
              </a:rPr>
              <a:t> é uma coleção de imagens, anotações, modelos 3D, transformações espaciais, marcas de referência e câmeras.</a:t>
            </a:r>
            <a:endParaRPr lang="en-US" sz="1800" dirty="0">
              <a:latin typeface="Calibri Light"/>
              <a:cs typeface="Calibri Light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482567" y="4247888"/>
            <a:ext cx="1083310" cy="1083310"/>
            <a:chOff x="482567" y="4247888"/>
            <a:chExt cx="1083310" cy="1083310"/>
          </a:xfrm>
        </p:grpSpPr>
        <p:sp>
          <p:nvSpPr>
            <p:cNvPr id="14" name="object 14"/>
            <p:cNvSpPr/>
            <p:nvPr/>
          </p:nvSpPr>
          <p:spPr>
            <a:xfrm>
              <a:off x="482567" y="4247888"/>
              <a:ext cx="1083310" cy="1083310"/>
            </a:xfrm>
            <a:custGeom>
              <a:avLst/>
              <a:gdLst/>
              <a:ahLst/>
              <a:cxnLst/>
              <a:rect l="l" t="t" r="r" b="b"/>
              <a:pathLst>
                <a:path w="1083310" h="1083310">
                  <a:moveTo>
                    <a:pt x="541390" y="0"/>
                  </a:moveTo>
                  <a:lnTo>
                    <a:pt x="494677" y="1987"/>
                  </a:lnTo>
                  <a:lnTo>
                    <a:pt x="449067" y="7840"/>
                  </a:lnTo>
                  <a:lnTo>
                    <a:pt x="404723" y="17397"/>
                  </a:lnTo>
                  <a:lnTo>
                    <a:pt x="361808" y="30495"/>
                  </a:lnTo>
                  <a:lnTo>
                    <a:pt x="320484" y="46972"/>
                  </a:lnTo>
                  <a:lnTo>
                    <a:pt x="280913" y="66664"/>
                  </a:lnTo>
                  <a:lnTo>
                    <a:pt x="243258" y="89411"/>
                  </a:lnTo>
                  <a:lnTo>
                    <a:pt x="207681" y="115048"/>
                  </a:lnTo>
                  <a:lnTo>
                    <a:pt x="174346" y="143414"/>
                  </a:lnTo>
                  <a:lnTo>
                    <a:pt x="143414" y="174346"/>
                  </a:lnTo>
                  <a:lnTo>
                    <a:pt x="115048" y="207681"/>
                  </a:lnTo>
                  <a:lnTo>
                    <a:pt x="89411" y="243257"/>
                  </a:lnTo>
                  <a:lnTo>
                    <a:pt x="66664" y="280912"/>
                  </a:lnTo>
                  <a:lnTo>
                    <a:pt x="46972" y="320483"/>
                  </a:lnTo>
                  <a:lnTo>
                    <a:pt x="30495" y="361808"/>
                  </a:lnTo>
                  <a:lnTo>
                    <a:pt x="17397" y="404723"/>
                  </a:lnTo>
                  <a:lnTo>
                    <a:pt x="7840" y="449067"/>
                  </a:lnTo>
                  <a:lnTo>
                    <a:pt x="1987" y="494677"/>
                  </a:lnTo>
                  <a:lnTo>
                    <a:pt x="0" y="541390"/>
                  </a:lnTo>
                  <a:lnTo>
                    <a:pt x="1987" y="588104"/>
                  </a:lnTo>
                  <a:lnTo>
                    <a:pt x="7840" y="633714"/>
                  </a:lnTo>
                  <a:lnTo>
                    <a:pt x="17397" y="678057"/>
                  </a:lnTo>
                  <a:lnTo>
                    <a:pt x="30495" y="720973"/>
                  </a:lnTo>
                  <a:lnTo>
                    <a:pt x="46972" y="762297"/>
                  </a:lnTo>
                  <a:lnTo>
                    <a:pt x="66664" y="801868"/>
                  </a:lnTo>
                  <a:lnTo>
                    <a:pt x="89411" y="839523"/>
                  </a:lnTo>
                  <a:lnTo>
                    <a:pt x="115048" y="875100"/>
                  </a:lnTo>
                  <a:lnTo>
                    <a:pt x="143414" y="908435"/>
                  </a:lnTo>
                  <a:lnTo>
                    <a:pt x="174346" y="939367"/>
                  </a:lnTo>
                  <a:lnTo>
                    <a:pt x="207681" y="967733"/>
                  </a:lnTo>
                  <a:lnTo>
                    <a:pt x="243258" y="993370"/>
                  </a:lnTo>
                  <a:lnTo>
                    <a:pt x="280913" y="1016116"/>
                  </a:lnTo>
                  <a:lnTo>
                    <a:pt x="320484" y="1035809"/>
                  </a:lnTo>
                  <a:lnTo>
                    <a:pt x="361808" y="1052286"/>
                  </a:lnTo>
                  <a:lnTo>
                    <a:pt x="404723" y="1065384"/>
                  </a:lnTo>
                  <a:lnTo>
                    <a:pt x="449067" y="1074941"/>
                  </a:lnTo>
                  <a:lnTo>
                    <a:pt x="494677" y="1080794"/>
                  </a:lnTo>
                  <a:lnTo>
                    <a:pt x="541390" y="1082781"/>
                  </a:lnTo>
                  <a:lnTo>
                    <a:pt x="588104" y="1080794"/>
                  </a:lnTo>
                  <a:lnTo>
                    <a:pt x="633713" y="1074941"/>
                  </a:lnTo>
                  <a:lnTo>
                    <a:pt x="678057" y="1065384"/>
                  </a:lnTo>
                  <a:lnTo>
                    <a:pt x="720973" y="1052286"/>
                  </a:lnTo>
                  <a:lnTo>
                    <a:pt x="762297" y="1035809"/>
                  </a:lnTo>
                  <a:lnTo>
                    <a:pt x="801868" y="1016116"/>
                  </a:lnTo>
                  <a:lnTo>
                    <a:pt x="839523" y="993370"/>
                  </a:lnTo>
                  <a:lnTo>
                    <a:pt x="875100" y="967733"/>
                  </a:lnTo>
                  <a:lnTo>
                    <a:pt x="908435" y="939367"/>
                  </a:lnTo>
                  <a:lnTo>
                    <a:pt x="939367" y="908435"/>
                  </a:lnTo>
                  <a:lnTo>
                    <a:pt x="967733" y="875100"/>
                  </a:lnTo>
                  <a:lnTo>
                    <a:pt x="993370" y="839523"/>
                  </a:lnTo>
                  <a:lnTo>
                    <a:pt x="1016117" y="801868"/>
                  </a:lnTo>
                  <a:lnTo>
                    <a:pt x="1035809" y="762297"/>
                  </a:lnTo>
                  <a:lnTo>
                    <a:pt x="1052286" y="720973"/>
                  </a:lnTo>
                  <a:lnTo>
                    <a:pt x="1065384" y="678057"/>
                  </a:lnTo>
                  <a:lnTo>
                    <a:pt x="1074941" y="633714"/>
                  </a:lnTo>
                  <a:lnTo>
                    <a:pt x="1080794" y="588104"/>
                  </a:lnTo>
                  <a:lnTo>
                    <a:pt x="1082782" y="541390"/>
                  </a:lnTo>
                  <a:lnTo>
                    <a:pt x="1080794" y="494677"/>
                  </a:lnTo>
                  <a:lnTo>
                    <a:pt x="1074941" y="449067"/>
                  </a:lnTo>
                  <a:lnTo>
                    <a:pt x="1065384" y="404723"/>
                  </a:lnTo>
                  <a:lnTo>
                    <a:pt x="1052286" y="361808"/>
                  </a:lnTo>
                  <a:lnTo>
                    <a:pt x="1035809" y="320483"/>
                  </a:lnTo>
                  <a:lnTo>
                    <a:pt x="1016117" y="280912"/>
                  </a:lnTo>
                  <a:lnTo>
                    <a:pt x="993370" y="243257"/>
                  </a:lnTo>
                  <a:lnTo>
                    <a:pt x="967733" y="207681"/>
                  </a:lnTo>
                  <a:lnTo>
                    <a:pt x="939367" y="174346"/>
                  </a:lnTo>
                  <a:lnTo>
                    <a:pt x="908435" y="143414"/>
                  </a:lnTo>
                  <a:lnTo>
                    <a:pt x="875100" y="115048"/>
                  </a:lnTo>
                  <a:lnTo>
                    <a:pt x="839523" y="89411"/>
                  </a:lnTo>
                  <a:lnTo>
                    <a:pt x="801868" y="66664"/>
                  </a:lnTo>
                  <a:lnTo>
                    <a:pt x="762297" y="46972"/>
                  </a:lnTo>
                  <a:lnTo>
                    <a:pt x="720973" y="30495"/>
                  </a:lnTo>
                  <a:lnTo>
                    <a:pt x="678057" y="17397"/>
                  </a:lnTo>
                  <a:lnTo>
                    <a:pt x="633713" y="7840"/>
                  </a:lnTo>
                  <a:lnTo>
                    <a:pt x="588104" y="1987"/>
                  </a:lnTo>
                  <a:lnTo>
                    <a:pt x="541390" y="0"/>
                  </a:lnTo>
                  <a:close/>
                </a:path>
              </a:pathLst>
            </a:custGeom>
            <a:solidFill>
              <a:srgbClr val="D9E0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65018" y="4451465"/>
              <a:ext cx="719050" cy="719050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09951" y="4475272"/>
              <a:ext cx="628011" cy="628011"/>
            </a:xfrm>
            <a:prstGeom prst="rect">
              <a:avLst/>
            </a:prstGeom>
          </p:spPr>
        </p:pic>
      </p:grpSp>
      <p:grpSp>
        <p:nvGrpSpPr>
          <p:cNvPr id="17" name="object 17"/>
          <p:cNvGrpSpPr/>
          <p:nvPr/>
        </p:nvGrpSpPr>
        <p:grpSpPr>
          <a:xfrm>
            <a:off x="4794355" y="4247888"/>
            <a:ext cx="1083310" cy="1083310"/>
            <a:chOff x="4794355" y="4247888"/>
            <a:chExt cx="1083310" cy="1083310"/>
          </a:xfrm>
        </p:grpSpPr>
        <p:sp>
          <p:nvSpPr>
            <p:cNvPr id="18" name="object 18"/>
            <p:cNvSpPr/>
            <p:nvPr/>
          </p:nvSpPr>
          <p:spPr>
            <a:xfrm>
              <a:off x="4794355" y="4247888"/>
              <a:ext cx="1083310" cy="1083310"/>
            </a:xfrm>
            <a:custGeom>
              <a:avLst/>
              <a:gdLst/>
              <a:ahLst/>
              <a:cxnLst/>
              <a:rect l="l" t="t" r="r" b="b"/>
              <a:pathLst>
                <a:path w="1083310" h="1083310">
                  <a:moveTo>
                    <a:pt x="541390" y="0"/>
                  </a:moveTo>
                  <a:lnTo>
                    <a:pt x="494677" y="1987"/>
                  </a:lnTo>
                  <a:lnTo>
                    <a:pt x="449067" y="7840"/>
                  </a:lnTo>
                  <a:lnTo>
                    <a:pt x="404723" y="17397"/>
                  </a:lnTo>
                  <a:lnTo>
                    <a:pt x="361808" y="30495"/>
                  </a:lnTo>
                  <a:lnTo>
                    <a:pt x="320483" y="46972"/>
                  </a:lnTo>
                  <a:lnTo>
                    <a:pt x="280912" y="66664"/>
                  </a:lnTo>
                  <a:lnTo>
                    <a:pt x="243257" y="89411"/>
                  </a:lnTo>
                  <a:lnTo>
                    <a:pt x="207681" y="115048"/>
                  </a:lnTo>
                  <a:lnTo>
                    <a:pt x="174346" y="143414"/>
                  </a:lnTo>
                  <a:lnTo>
                    <a:pt x="143414" y="174346"/>
                  </a:lnTo>
                  <a:lnTo>
                    <a:pt x="115048" y="207681"/>
                  </a:lnTo>
                  <a:lnTo>
                    <a:pt x="89411" y="243257"/>
                  </a:lnTo>
                  <a:lnTo>
                    <a:pt x="66664" y="280912"/>
                  </a:lnTo>
                  <a:lnTo>
                    <a:pt x="46972" y="320483"/>
                  </a:lnTo>
                  <a:lnTo>
                    <a:pt x="30495" y="361808"/>
                  </a:lnTo>
                  <a:lnTo>
                    <a:pt x="17397" y="404723"/>
                  </a:lnTo>
                  <a:lnTo>
                    <a:pt x="7840" y="449067"/>
                  </a:lnTo>
                  <a:lnTo>
                    <a:pt x="1987" y="494677"/>
                  </a:lnTo>
                  <a:lnTo>
                    <a:pt x="0" y="541390"/>
                  </a:lnTo>
                  <a:lnTo>
                    <a:pt x="1987" y="588104"/>
                  </a:lnTo>
                  <a:lnTo>
                    <a:pt x="7840" y="633714"/>
                  </a:lnTo>
                  <a:lnTo>
                    <a:pt x="17397" y="678057"/>
                  </a:lnTo>
                  <a:lnTo>
                    <a:pt x="30495" y="720973"/>
                  </a:lnTo>
                  <a:lnTo>
                    <a:pt x="46972" y="762297"/>
                  </a:lnTo>
                  <a:lnTo>
                    <a:pt x="66664" y="801868"/>
                  </a:lnTo>
                  <a:lnTo>
                    <a:pt x="89411" y="839523"/>
                  </a:lnTo>
                  <a:lnTo>
                    <a:pt x="115048" y="875100"/>
                  </a:lnTo>
                  <a:lnTo>
                    <a:pt x="143414" y="908435"/>
                  </a:lnTo>
                  <a:lnTo>
                    <a:pt x="174346" y="939367"/>
                  </a:lnTo>
                  <a:lnTo>
                    <a:pt x="207681" y="967733"/>
                  </a:lnTo>
                  <a:lnTo>
                    <a:pt x="243257" y="993370"/>
                  </a:lnTo>
                  <a:lnTo>
                    <a:pt x="280912" y="1016116"/>
                  </a:lnTo>
                  <a:lnTo>
                    <a:pt x="320483" y="1035809"/>
                  </a:lnTo>
                  <a:lnTo>
                    <a:pt x="361808" y="1052286"/>
                  </a:lnTo>
                  <a:lnTo>
                    <a:pt x="404723" y="1065384"/>
                  </a:lnTo>
                  <a:lnTo>
                    <a:pt x="449067" y="1074941"/>
                  </a:lnTo>
                  <a:lnTo>
                    <a:pt x="494677" y="1080794"/>
                  </a:lnTo>
                  <a:lnTo>
                    <a:pt x="541390" y="1082781"/>
                  </a:lnTo>
                  <a:lnTo>
                    <a:pt x="588104" y="1080794"/>
                  </a:lnTo>
                  <a:lnTo>
                    <a:pt x="633713" y="1074941"/>
                  </a:lnTo>
                  <a:lnTo>
                    <a:pt x="678057" y="1065384"/>
                  </a:lnTo>
                  <a:lnTo>
                    <a:pt x="720972" y="1052286"/>
                  </a:lnTo>
                  <a:lnTo>
                    <a:pt x="762297" y="1035809"/>
                  </a:lnTo>
                  <a:lnTo>
                    <a:pt x="801868" y="1016116"/>
                  </a:lnTo>
                  <a:lnTo>
                    <a:pt x="839523" y="993370"/>
                  </a:lnTo>
                  <a:lnTo>
                    <a:pt x="875099" y="967733"/>
                  </a:lnTo>
                  <a:lnTo>
                    <a:pt x="908435" y="939367"/>
                  </a:lnTo>
                  <a:lnTo>
                    <a:pt x="939367" y="908435"/>
                  </a:lnTo>
                  <a:lnTo>
                    <a:pt x="967732" y="875100"/>
                  </a:lnTo>
                  <a:lnTo>
                    <a:pt x="993370" y="839523"/>
                  </a:lnTo>
                  <a:lnTo>
                    <a:pt x="1016116" y="801868"/>
                  </a:lnTo>
                  <a:lnTo>
                    <a:pt x="1035809" y="762297"/>
                  </a:lnTo>
                  <a:lnTo>
                    <a:pt x="1052286" y="720973"/>
                  </a:lnTo>
                  <a:lnTo>
                    <a:pt x="1065384" y="678057"/>
                  </a:lnTo>
                  <a:lnTo>
                    <a:pt x="1074941" y="633714"/>
                  </a:lnTo>
                  <a:lnTo>
                    <a:pt x="1080794" y="588104"/>
                  </a:lnTo>
                  <a:lnTo>
                    <a:pt x="1082781" y="541390"/>
                  </a:lnTo>
                  <a:lnTo>
                    <a:pt x="1080794" y="494677"/>
                  </a:lnTo>
                  <a:lnTo>
                    <a:pt x="1074941" y="449067"/>
                  </a:lnTo>
                  <a:lnTo>
                    <a:pt x="1065384" y="404723"/>
                  </a:lnTo>
                  <a:lnTo>
                    <a:pt x="1052286" y="361808"/>
                  </a:lnTo>
                  <a:lnTo>
                    <a:pt x="1035809" y="320483"/>
                  </a:lnTo>
                  <a:lnTo>
                    <a:pt x="1016116" y="280912"/>
                  </a:lnTo>
                  <a:lnTo>
                    <a:pt x="993370" y="243257"/>
                  </a:lnTo>
                  <a:lnTo>
                    <a:pt x="967732" y="207681"/>
                  </a:lnTo>
                  <a:lnTo>
                    <a:pt x="939367" y="174346"/>
                  </a:lnTo>
                  <a:lnTo>
                    <a:pt x="908435" y="143414"/>
                  </a:lnTo>
                  <a:lnTo>
                    <a:pt x="875099" y="115048"/>
                  </a:lnTo>
                  <a:lnTo>
                    <a:pt x="839523" y="89411"/>
                  </a:lnTo>
                  <a:lnTo>
                    <a:pt x="801868" y="66664"/>
                  </a:lnTo>
                  <a:lnTo>
                    <a:pt x="762297" y="46972"/>
                  </a:lnTo>
                  <a:lnTo>
                    <a:pt x="720972" y="30495"/>
                  </a:lnTo>
                  <a:lnTo>
                    <a:pt x="678057" y="17397"/>
                  </a:lnTo>
                  <a:lnTo>
                    <a:pt x="633713" y="7840"/>
                  </a:lnTo>
                  <a:lnTo>
                    <a:pt x="588104" y="1987"/>
                  </a:lnTo>
                  <a:lnTo>
                    <a:pt x="541390" y="0"/>
                  </a:lnTo>
                  <a:close/>
                </a:path>
              </a:pathLst>
            </a:custGeom>
            <a:solidFill>
              <a:srgbClr val="D9E0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975166" y="4451465"/>
              <a:ext cx="719050" cy="719050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021740" y="4475272"/>
              <a:ext cx="628011" cy="628011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6096460" y="4502259"/>
            <a:ext cx="2202180" cy="836125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>
              <a:lnSpc>
                <a:spcPts val="2100"/>
              </a:lnSpc>
              <a:spcBef>
                <a:spcPts val="219"/>
              </a:spcBef>
            </a:pPr>
            <a:r>
              <a:rPr lang="pt-BR" sz="1800" dirty="0">
                <a:latin typeface="Calibri Light"/>
                <a:cs typeface="Calibri Light"/>
              </a:rPr>
              <a:t>Cada elemento de uma cena é chamado de nó </a:t>
            </a:r>
            <a:r>
              <a:rPr lang="pt-BR" sz="1800" dirty="0" err="1">
                <a:latin typeface="Calibri Light"/>
                <a:cs typeface="Calibri Light"/>
              </a:rPr>
              <a:t>MRML</a:t>
            </a:r>
            <a:r>
              <a:rPr lang="pt-BR" sz="1800" dirty="0">
                <a:latin typeface="Calibri Light"/>
                <a:cs typeface="Calibri Light"/>
              </a:rPr>
              <a:t>.</a:t>
            </a:r>
            <a:endParaRPr lang="en-US" sz="1800" dirty="0">
              <a:latin typeface="Calibri Light"/>
              <a:cs typeface="Calibri Light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3077" y="273050"/>
            <a:ext cx="3370383" cy="640910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52544" y="508856"/>
            <a:ext cx="3127521" cy="907941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12700" marR="5080">
              <a:lnSpc>
                <a:spcPts val="3400"/>
              </a:lnSpc>
              <a:spcBef>
                <a:spcPts val="280"/>
              </a:spcBef>
            </a:pPr>
            <a:r>
              <a:rPr lang="pt-BR" sz="2900" dirty="0">
                <a:solidFill>
                  <a:srgbClr val="FFFFFF"/>
                </a:solidFill>
              </a:rPr>
              <a:t>Nós </a:t>
            </a:r>
            <a:r>
              <a:rPr lang="pt-BR" sz="2900" dirty="0" err="1">
                <a:solidFill>
                  <a:srgbClr val="FFFFFF"/>
                </a:solidFill>
              </a:rPr>
              <a:t>MRML</a:t>
            </a:r>
            <a:r>
              <a:rPr lang="pt-BR" sz="2900" dirty="0">
                <a:solidFill>
                  <a:srgbClr val="FFFFFF"/>
                </a:solidFill>
              </a:rPr>
              <a:t> do </a:t>
            </a:r>
            <a:r>
              <a:rPr lang="pt-BR" sz="2900" dirty="0" err="1">
                <a:solidFill>
                  <a:srgbClr val="FFFFFF"/>
                </a:solidFill>
              </a:rPr>
              <a:t>Slicer</a:t>
            </a:r>
            <a:r>
              <a:rPr lang="pt-BR" sz="2900" dirty="0">
                <a:solidFill>
                  <a:srgbClr val="FFFFFF"/>
                </a:solidFill>
              </a:rPr>
              <a:t>: Tipos Básicos</a:t>
            </a:r>
            <a:endParaRPr lang="en-US" sz="2900" dirty="0"/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288181" y="683379"/>
            <a:ext cx="1042856" cy="1042856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663460" y="2064723"/>
            <a:ext cx="2584939" cy="566821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622300" marR="5080" indent="-610235" algn="just">
              <a:lnSpc>
                <a:spcPts val="2100"/>
              </a:lnSpc>
              <a:spcBef>
                <a:spcPts val="219"/>
              </a:spcBef>
            </a:pPr>
            <a:r>
              <a:rPr lang="pt-BR" sz="1800" dirty="0">
                <a:latin typeface="Calibri Light"/>
                <a:cs typeface="Calibri Light"/>
              </a:rPr>
              <a:t>Nó de dados: Armazena os dados brutos</a:t>
            </a:r>
            <a:endParaRPr lang="en-US" sz="1800" dirty="0">
              <a:latin typeface="Calibri Light"/>
              <a:cs typeface="Calibri Light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7074039" y="853897"/>
            <a:ext cx="800100" cy="775970"/>
            <a:chOff x="7074039" y="853897"/>
            <a:chExt cx="800100" cy="775970"/>
          </a:xfrm>
        </p:grpSpPr>
        <p:sp>
          <p:nvSpPr>
            <p:cNvPr id="7" name="object 7"/>
            <p:cNvSpPr/>
            <p:nvPr/>
          </p:nvSpPr>
          <p:spPr>
            <a:xfrm>
              <a:off x="7074039" y="853897"/>
              <a:ext cx="800100" cy="775970"/>
            </a:xfrm>
            <a:custGeom>
              <a:avLst/>
              <a:gdLst/>
              <a:ahLst/>
              <a:cxnLst/>
              <a:rect l="l" t="t" r="r" b="b"/>
              <a:pathLst>
                <a:path w="800100" h="775969">
                  <a:moveTo>
                    <a:pt x="670486" y="0"/>
                  </a:moveTo>
                  <a:lnTo>
                    <a:pt x="0" y="0"/>
                  </a:lnTo>
                  <a:lnTo>
                    <a:pt x="0" y="775604"/>
                  </a:lnTo>
                  <a:lnTo>
                    <a:pt x="799755" y="775604"/>
                  </a:lnTo>
                  <a:lnTo>
                    <a:pt x="799755" y="129270"/>
                  </a:lnTo>
                  <a:lnTo>
                    <a:pt x="789597" y="78952"/>
                  </a:lnTo>
                  <a:lnTo>
                    <a:pt x="761893" y="37862"/>
                  </a:lnTo>
                  <a:lnTo>
                    <a:pt x="720804" y="10158"/>
                  </a:lnTo>
                  <a:lnTo>
                    <a:pt x="670486" y="0"/>
                  </a:lnTo>
                  <a:close/>
                </a:path>
              </a:pathLst>
            </a:custGeom>
            <a:solidFill>
              <a:srgbClr val="6095C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228167" y="962827"/>
              <a:ext cx="522514" cy="472273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7228166" y="962827"/>
              <a:ext cx="522605" cy="472440"/>
            </a:xfrm>
            <a:custGeom>
              <a:avLst/>
              <a:gdLst/>
              <a:ahLst/>
              <a:cxnLst/>
              <a:rect l="l" t="t" r="r" b="b"/>
              <a:pathLst>
                <a:path w="522604" h="472440">
                  <a:moveTo>
                    <a:pt x="0" y="78713"/>
                  </a:moveTo>
                  <a:lnTo>
                    <a:pt x="6185" y="48074"/>
                  </a:lnTo>
                  <a:lnTo>
                    <a:pt x="23054" y="23054"/>
                  </a:lnTo>
                  <a:lnTo>
                    <a:pt x="48074" y="6185"/>
                  </a:lnTo>
                  <a:lnTo>
                    <a:pt x="78713" y="0"/>
                  </a:lnTo>
                  <a:lnTo>
                    <a:pt x="443800" y="0"/>
                  </a:lnTo>
                  <a:lnTo>
                    <a:pt x="474439" y="6185"/>
                  </a:lnTo>
                  <a:lnTo>
                    <a:pt x="499459" y="23054"/>
                  </a:lnTo>
                  <a:lnTo>
                    <a:pt x="516328" y="48074"/>
                  </a:lnTo>
                  <a:lnTo>
                    <a:pt x="522513" y="78713"/>
                  </a:lnTo>
                  <a:lnTo>
                    <a:pt x="522513" y="393558"/>
                  </a:lnTo>
                  <a:lnTo>
                    <a:pt x="516328" y="424197"/>
                  </a:lnTo>
                  <a:lnTo>
                    <a:pt x="499459" y="449218"/>
                  </a:lnTo>
                  <a:lnTo>
                    <a:pt x="474439" y="466087"/>
                  </a:lnTo>
                  <a:lnTo>
                    <a:pt x="443800" y="472273"/>
                  </a:lnTo>
                  <a:lnTo>
                    <a:pt x="78713" y="472273"/>
                  </a:lnTo>
                  <a:lnTo>
                    <a:pt x="48074" y="466087"/>
                  </a:lnTo>
                  <a:lnTo>
                    <a:pt x="23054" y="449218"/>
                  </a:lnTo>
                  <a:lnTo>
                    <a:pt x="6185" y="424197"/>
                  </a:lnTo>
                  <a:lnTo>
                    <a:pt x="0" y="393558"/>
                  </a:lnTo>
                  <a:lnTo>
                    <a:pt x="0" y="78713"/>
                  </a:lnTo>
                  <a:close/>
                </a:path>
              </a:pathLst>
            </a:custGeom>
            <a:ln w="9524">
              <a:solidFill>
                <a:srgbClr val="5B92C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6424189" y="2064723"/>
            <a:ext cx="2426733" cy="845103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 algn="just">
              <a:lnSpc>
                <a:spcPct val="99500"/>
              </a:lnSpc>
              <a:spcBef>
                <a:spcPts val="110"/>
              </a:spcBef>
            </a:pPr>
            <a:r>
              <a:rPr lang="pt-BR" sz="1800" dirty="0">
                <a:latin typeface="Calibri Light"/>
                <a:cs typeface="Calibri Light"/>
              </a:rPr>
              <a:t>Nó de exibição: Descreve como os dados devem ser visualizados</a:t>
            </a:r>
            <a:endParaRPr lang="en-US" sz="1800" dirty="0">
              <a:latin typeface="Calibri Light"/>
              <a:cs typeface="Calibri Light"/>
            </a:endParaRPr>
          </a:p>
        </p:txBody>
      </p:sp>
      <p:pic>
        <p:nvPicPr>
          <p:cNvPr id="11" name="object 1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674269" y="3743287"/>
            <a:ext cx="1042855" cy="1042856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5040078" y="4870632"/>
            <a:ext cx="2710603" cy="1122102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 algn="just">
              <a:lnSpc>
                <a:spcPct val="99500"/>
              </a:lnSpc>
              <a:spcBef>
                <a:spcPts val="110"/>
              </a:spcBef>
            </a:pPr>
            <a:r>
              <a:rPr lang="pt-BR" sz="1800" dirty="0">
                <a:latin typeface="Calibri Light"/>
                <a:cs typeface="Calibri Light"/>
              </a:rPr>
              <a:t>Nó de armazenamento: Descreve como os dados devem ser armazenados no disco</a:t>
            </a:r>
            <a:endParaRPr lang="en-US" sz="1800" dirty="0">
              <a:latin typeface="Calibri Light"/>
              <a:cs typeface="Calibri Light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143000"/>
            <a:ext cx="9143998" cy="571499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-152400" y="-57720"/>
            <a:ext cx="8915400" cy="966268"/>
          </a:xfrm>
          <a:prstGeom prst="rect">
            <a:avLst/>
          </a:prstGeom>
        </p:spPr>
        <p:txBody>
          <a:bodyPr vert="horz" wrap="square" lIns="0" tIns="286363" rIns="0" bIns="0" rtlCol="0">
            <a:spAutoFit/>
          </a:bodyPr>
          <a:lstStyle/>
          <a:p>
            <a:pPr marL="1661160">
              <a:lnSpc>
                <a:spcPct val="100000"/>
              </a:lnSpc>
              <a:spcBef>
                <a:spcPts val="100"/>
              </a:spcBef>
            </a:pPr>
            <a:r>
              <a:rPr lang="pt-BR" spc="-30" dirty="0"/>
              <a:t>Conjunto de dados do Tutorial</a:t>
            </a:r>
            <a:endParaRPr spc="-10" dirty="0"/>
          </a:p>
        </p:txBody>
      </p:sp>
      <p:sp>
        <p:nvSpPr>
          <p:cNvPr id="4" name="object 4"/>
          <p:cNvSpPr txBox="1"/>
          <p:nvPr/>
        </p:nvSpPr>
        <p:spPr>
          <a:xfrm>
            <a:off x="2665671" y="4527906"/>
            <a:ext cx="3769995" cy="353942"/>
          </a:xfrm>
          <a:prstGeom prst="rect">
            <a:avLst/>
          </a:prstGeom>
          <a:solidFill>
            <a:srgbClr val="FAA757"/>
          </a:solidFill>
        </p:spPr>
        <p:txBody>
          <a:bodyPr vert="horz" wrap="square" lIns="0" tIns="45719" rIns="0" bIns="0" rtlCol="0">
            <a:spAutoFit/>
          </a:bodyPr>
          <a:lstStyle/>
          <a:p>
            <a:pPr marL="165100">
              <a:lnSpc>
                <a:spcPct val="100000"/>
              </a:lnSpc>
              <a:spcBef>
                <a:spcPts val="359"/>
              </a:spcBef>
            </a:pPr>
            <a:r>
              <a:rPr lang="pt-BR" sz="2000" dirty="0">
                <a:latin typeface="Calibri Light"/>
                <a:cs typeface="Calibri Light"/>
              </a:rPr>
              <a:t>Selecione Mostrar </a:t>
            </a:r>
            <a:r>
              <a:rPr lang="pt-BR" sz="2000" dirty="0" err="1">
                <a:latin typeface="Calibri Light"/>
                <a:cs typeface="Calibri Light"/>
              </a:rPr>
              <a:t>IDs</a:t>
            </a:r>
            <a:r>
              <a:rPr lang="pt-BR" sz="2000" dirty="0">
                <a:latin typeface="Calibri Light"/>
                <a:cs typeface="Calibri Light"/>
              </a:rPr>
              <a:t> </a:t>
            </a:r>
            <a:r>
              <a:rPr lang="pt-BR" sz="2000" dirty="0" err="1">
                <a:latin typeface="Calibri Light"/>
                <a:cs typeface="Calibri Light"/>
              </a:rPr>
              <a:t>MRML</a:t>
            </a:r>
            <a:r>
              <a:rPr lang="pt-BR" sz="2000" dirty="0">
                <a:latin typeface="Calibri Light"/>
                <a:cs typeface="Calibri Light"/>
              </a:rPr>
              <a:t>.</a:t>
            </a:r>
          </a:p>
        </p:txBody>
      </p:sp>
      <p:grpSp>
        <p:nvGrpSpPr>
          <p:cNvPr id="5" name="object 5"/>
          <p:cNvGrpSpPr/>
          <p:nvPr/>
        </p:nvGrpSpPr>
        <p:grpSpPr>
          <a:xfrm>
            <a:off x="1325880" y="4538748"/>
            <a:ext cx="1251585" cy="544830"/>
            <a:chOff x="1325880" y="4538748"/>
            <a:chExt cx="1251585" cy="544830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25880" y="4538748"/>
              <a:ext cx="1251065" cy="544483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655547" y="4789516"/>
              <a:ext cx="876935" cy="0"/>
            </a:xfrm>
            <a:custGeom>
              <a:avLst/>
              <a:gdLst/>
              <a:ahLst/>
              <a:cxnLst/>
              <a:rect l="l" t="t" r="r" b="b"/>
              <a:pathLst>
                <a:path w="876935">
                  <a:moveTo>
                    <a:pt x="876514" y="0"/>
                  </a:moveTo>
                  <a:lnTo>
                    <a:pt x="0" y="0"/>
                  </a:lnTo>
                </a:path>
              </a:pathLst>
            </a:custGeom>
            <a:ln w="57149">
              <a:solidFill>
                <a:srgbClr val="FF2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598837" y="4661158"/>
              <a:ext cx="256540" cy="257175"/>
            </a:xfrm>
            <a:custGeom>
              <a:avLst/>
              <a:gdLst/>
              <a:ahLst/>
              <a:cxnLst/>
              <a:rect l="l" t="t" r="r" b="b"/>
              <a:pathLst>
                <a:path w="256539" h="257175">
                  <a:moveTo>
                    <a:pt x="224501" y="0"/>
                  </a:moveTo>
                  <a:lnTo>
                    <a:pt x="213762" y="3664"/>
                  </a:lnTo>
                  <a:lnTo>
                    <a:pt x="0" y="128359"/>
                  </a:lnTo>
                  <a:lnTo>
                    <a:pt x="213762" y="253054"/>
                  </a:lnTo>
                  <a:lnTo>
                    <a:pt x="224501" y="256719"/>
                  </a:lnTo>
                  <a:lnTo>
                    <a:pt x="235433" y="256006"/>
                  </a:lnTo>
                  <a:lnTo>
                    <a:pt x="245299" y="251246"/>
                  </a:lnTo>
                  <a:lnTo>
                    <a:pt x="252843" y="242770"/>
                  </a:lnTo>
                  <a:lnTo>
                    <a:pt x="256507" y="232030"/>
                  </a:lnTo>
                  <a:lnTo>
                    <a:pt x="255794" y="221099"/>
                  </a:lnTo>
                  <a:lnTo>
                    <a:pt x="251034" y="211233"/>
                  </a:lnTo>
                  <a:lnTo>
                    <a:pt x="242558" y="203689"/>
                  </a:lnTo>
                  <a:lnTo>
                    <a:pt x="113421" y="128359"/>
                  </a:lnTo>
                  <a:lnTo>
                    <a:pt x="242558" y="53029"/>
                  </a:lnTo>
                  <a:lnTo>
                    <a:pt x="251034" y="45485"/>
                  </a:lnTo>
                  <a:lnTo>
                    <a:pt x="255794" y="35619"/>
                  </a:lnTo>
                  <a:lnTo>
                    <a:pt x="256507" y="24687"/>
                  </a:lnTo>
                  <a:lnTo>
                    <a:pt x="252843" y="13949"/>
                  </a:lnTo>
                  <a:lnTo>
                    <a:pt x="245298" y="5472"/>
                  </a:lnTo>
                  <a:lnTo>
                    <a:pt x="235432" y="712"/>
                  </a:lnTo>
                  <a:lnTo>
                    <a:pt x="224501" y="0"/>
                  </a:lnTo>
                  <a:close/>
                </a:path>
              </a:pathLst>
            </a:custGeom>
            <a:solidFill>
              <a:srgbClr val="FF26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143000"/>
            <a:ext cx="9143998" cy="571499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3400" y="-57720"/>
            <a:ext cx="7396037" cy="973919"/>
          </a:xfrm>
          <a:prstGeom prst="rect">
            <a:avLst/>
          </a:prstGeom>
        </p:spPr>
        <p:txBody>
          <a:bodyPr vert="horz" wrap="square" lIns="0" tIns="293940" rIns="0" bIns="0" rtlCol="0">
            <a:spAutoFit/>
          </a:bodyPr>
          <a:lstStyle/>
          <a:p>
            <a:pPr marL="1380490">
              <a:lnSpc>
                <a:spcPct val="100000"/>
              </a:lnSpc>
              <a:spcBef>
                <a:spcPts val="100"/>
              </a:spcBef>
            </a:pPr>
            <a:r>
              <a:rPr lang="pt-BR" dirty="0"/>
              <a:t>Modelo de Dados do </a:t>
            </a:r>
            <a:r>
              <a:rPr lang="pt-BR" dirty="0" err="1"/>
              <a:t>Slicer</a:t>
            </a:r>
            <a:endParaRPr lang="pt-BR" spc="-10" dirty="0"/>
          </a:p>
        </p:txBody>
      </p:sp>
      <p:sp>
        <p:nvSpPr>
          <p:cNvPr id="4" name="object 4"/>
          <p:cNvSpPr txBox="1"/>
          <p:nvPr/>
        </p:nvSpPr>
        <p:spPr>
          <a:xfrm>
            <a:off x="3173671" y="2972051"/>
            <a:ext cx="5338445" cy="956672"/>
          </a:xfrm>
          <a:prstGeom prst="rect">
            <a:avLst/>
          </a:prstGeom>
          <a:solidFill>
            <a:srgbClr val="CDDCAB"/>
          </a:solidFill>
        </p:spPr>
        <p:txBody>
          <a:bodyPr vert="horz" wrap="square" lIns="0" tIns="109220" rIns="0" bIns="0" rtlCol="0">
            <a:spAutoFit/>
          </a:bodyPr>
          <a:lstStyle/>
          <a:p>
            <a:pPr marL="173990" marR="636905">
              <a:lnSpc>
                <a:spcPts val="3300"/>
              </a:lnSpc>
              <a:spcBef>
                <a:spcPts val="860"/>
              </a:spcBef>
            </a:pPr>
            <a:r>
              <a:rPr lang="pt-BR" sz="2800" dirty="0">
                <a:latin typeface="Calibri Light"/>
                <a:cs typeface="Calibri Light"/>
              </a:rPr>
              <a:t>O </a:t>
            </a:r>
            <a:r>
              <a:rPr lang="pt-BR" sz="2800" dirty="0" err="1">
                <a:latin typeface="Calibri Light"/>
                <a:cs typeface="Calibri Light"/>
              </a:rPr>
              <a:t>Slicer</a:t>
            </a:r>
            <a:r>
              <a:rPr lang="pt-BR" sz="2800" dirty="0">
                <a:latin typeface="Calibri Light"/>
                <a:cs typeface="Calibri Light"/>
              </a:rPr>
              <a:t> exibe o ID do nó T1 vtkMRMLScalarVolumeNode1</a:t>
            </a:r>
            <a:endParaRPr lang="en-US" sz="2800" dirty="0">
              <a:latin typeface="Calibri Light"/>
              <a:cs typeface="Calibri Light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708265" y="2157152"/>
            <a:ext cx="1109980" cy="744220"/>
            <a:chOff x="1708265" y="2157152"/>
            <a:chExt cx="1109980" cy="744220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08265" y="2157152"/>
              <a:ext cx="1109748" cy="743988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2030188" y="2436742"/>
              <a:ext cx="727710" cy="374015"/>
            </a:xfrm>
            <a:custGeom>
              <a:avLst/>
              <a:gdLst/>
              <a:ahLst/>
              <a:cxnLst/>
              <a:rect l="l" t="t" r="r" b="b"/>
              <a:pathLst>
                <a:path w="727710" h="374014">
                  <a:moveTo>
                    <a:pt x="727189" y="373748"/>
                  </a:moveTo>
                  <a:lnTo>
                    <a:pt x="0" y="0"/>
                  </a:lnTo>
                </a:path>
              </a:pathLst>
            </a:custGeom>
            <a:ln w="57149">
              <a:solidFill>
                <a:srgbClr val="FF2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979749" y="2397630"/>
              <a:ext cx="277495" cy="234950"/>
            </a:xfrm>
            <a:custGeom>
              <a:avLst/>
              <a:gdLst/>
              <a:ahLst/>
              <a:cxnLst/>
              <a:rect l="l" t="t" r="r" b="b"/>
              <a:pathLst>
                <a:path w="277494" h="234950">
                  <a:moveTo>
                    <a:pt x="247122" y="0"/>
                  </a:moveTo>
                  <a:lnTo>
                    <a:pt x="0" y="13188"/>
                  </a:lnTo>
                  <a:lnTo>
                    <a:pt x="133121" y="221808"/>
                  </a:lnTo>
                  <a:lnTo>
                    <a:pt x="161996" y="234616"/>
                  </a:lnTo>
                  <a:lnTo>
                    <a:pt x="172580" y="230526"/>
                  </a:lnTo>
                  <a:lnTo>
                    <a:pt x="181298" y="191066"/>
                  </a:lnTo>
                  <a:lnTo>
                    <a:pt x="100877" y="65036"/>
                  </a:lnTo>
                  <a:lnTo>
                    <a:pt x="250168" y="57068"/>
                  </a:lnTo>
                  <a:lnTo>
                    <a:pt x="261155" y="54233"/>
                  </a:lnTo>
                  <a:lnTo>
                    <a:pt x="269899" y="47634"/>
                  </a:lnTo>
                  <a:lnTo>
                    <a:pt x="275530" y="38238"/>
                  </a:lnTo>
                  <a:lnTo>
                    <a:pt x="277180" y="27011"/>
                  </a:lnTo>
                  <a:lnTo>
                    <a:pt x="274344" y="16024"/>
                  </a:lnTo>
                  <a:lnTo>
                    <a:pt x="267745" y="7280"/>
                  </a:lnTo>
                  <a:lnTo>
                    <a:pt x="258348" y="1649"/>
                  </a:lnTo>
                  <a:lnTo>
                    <a:pt x="247122" y="0"/>
                  </a:lnTo>
                  <a:close/>
                </a:path>
              </a:pathLst>
            </a:custGeom>
            <a:solidFill>
              <a:srgbClr val="FF26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143000"/>
            <a:ext cx="9143998" cy="571499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70355" marR="5080" indent="-1558290">
              <a:lnSpc>
                <a:spcPct val="100000"/>
              </a:lnSpc>
              <a:spcBef>
                <a:spcPts val="100"/>
              </a:spcBef>
            </a:pPr>
            <a:r>
              <a:rPr lang="pt-BR" sz="4000" dirty="0"/>
              <a:t>Acessando nós </a:t>
            </a:r>
            <a:r>
              <a:rPr lang="pt-BR" sz="4000" dirty="0" err="1"/>
              <a:t>MRML</a:t>
            </a:r>
            <a:r>
              <a:rPr lang="pt-BR" sz="4000" dirty="0"/>
              <a:t> a partir do Python </a:t>
            </a:r>
            <a:r>
              <a:rPr lang="pt-BR" sz="4000" dirty="0" err="1"/>
              <a:t>interactor</a:t>
            </a:r>
            <a:endParaRPr lang="en-US" sz="4000" dirty="0"/>
          </a:p>
        </p:txBody>
      </p:sp>
      <p:grpSp>
        <p:nvGrpSpPr>
          <p:cNvPr id="4" name="object 4"/>
          <p:cNvGrpSpPr/>
          <p:nvPr/>
        </p:nvGrpSpPr>
        <p:grpSpPr>
          <a:xfrm>
            <a:off x="1072341" y="3670524"/>
            <a:ext cx="5324475" cy="2073910"/>
            <a:chOff x="1072341" y="3670524"/>
            <a:chExt cx="5324475" cy="207391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72341" y="4601094"/>
              <a:ext cx="5324302" cy="1142999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148183" y="4653206"/>
              <a:ext cx="5173345" cy="995680"/>
            </a:xfrm>
            <a:custGeom>
              <a:avLst/>
              <a:gdLst/>
              <a:ahLst/>
              <a:cxnLst/>
              <a:rect l="l" t="t" r="r" b="b"/>
              <a:pathLst>
                <a:path w="5173345" h="995679">
                  <a:moveTo>
                    <a:pt x="0" y="0"/>
                  </a:moveTo>
                  <a:lnTo>
                    <a:pt x="5172779" y="0"/>
                  </a:lnTo>
                  <a:lnTo>
                    <a:pt x="5172779" y="995368"/>
                  </a:lnTo>
                  <a:lnTo>
                    <a:pt x="0" y="995368"/>
                  </a:lnTo>
                  <a:lnTo>
                    <a:pt x="0" y="0"/>
                  </a:lnTo>
                  <a:close/>
                </a:path>
              </a:pathLst>
            </a:custGeom>
            <a:ln w="57149">
              <a:solidFill>
                <a:srgbClr val="FAA75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148183" y="3699099"/>
              <a:ext cx="5173345" cy="954405"/>
            </a:xfrm>
            <a:custGeom>
              <a:avLst/>
              <a:gdLst/>
              <a:ahLst/>
              <a:cxnLst/>
              <a:rect l="l" t="t" r="r" b="b"/>
              <a:pathLst>
                <a:path w="5173345" h="954404">
                  <a:moveTo>
                    <a:pt x="0" y="0"/>
                  </a:moveTo>
                  <a:lnTo>
                    <a:pt x="5172779" y="0"/>
                  </a:lnTo>
                  <a:lnTo>
                    <a:pt x="5172779" y="954106"/>
                  </a:lnTo>
                  <a:lnTo>
                    <a:pt x="0" y="954106"/>
                  </a:lnTo>
                  <a:lnTo>
                    <a:pt x="0" y="0"/>
                  </a:lnTo>
                  <a:close/>
                </a:path>
              </a:pathLst>
            </a:custGeom>
            <a:ln w="57149">
              <a:solidFill>
                <a:srgbClr val="FAA75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1148183" y="3670524"/>
            <a:ext cx="5173345" cy="941925"/>
          </a:xfrm>
          <a:prstGeom prst="rect">
            <a:avLst/>
          </a:prstGeom>
          <a:solidFill>
            <a:srgbClr val="FAA757"/>
          </a:solidFill>
        </p:spPr>
        <p:txBody>
          <a:bodyPr vert="horz" wrap="square" lIns="0" tIns="94615" rIns="0" bIns="0" rtlCol="0">
            <a:spAutoFit/>
          </a:bodyPr>
          <a:lstStyle/>
          <a:p>
            <a:pPr marL="91440" marR="160020">
              <a:lnSpc>
                <a:spcPts val="3300"/>
              </a:lnSpc>
              <a:spcBef>
                <a:spcPts val="745"/>
              </a:spcBef>
            </a:pPr>
            <a:r>
              <a:rPr lang="pt-BR" sz="2800" dirty="0">
                <a:latin typeface="Calibri Light"/>
                <a:cs typeface="Calibri Light"/>
              </a:rPr>
              <a:t>Execute o seguinte comando no console Python:</a:t>
            </a:r>
            <a:endParaRPr sz="2800" dirty="0">
              <a:latin typeface="Calibri Light"/>
              <a:cs typeface="Calibri Ligh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48183" y="4653205"/>
            <a:ext cx="5173345" cy="99568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109220" rIns="0" bIns="0" rtlCol="0">
            <a:spAutoFit/>
          </a:bodyPr>
          <a:lstStyle/>
          <a:p>
            <a:pPr marL="163830" marR="2120265">
              <a:lnSpc>
                <a:spcPct val="99500"/>
              </a:lnSpc>
              <a:spcBef>
                <a:spcPts val="860"/>
              </a:spcBef>
            </a:pPr>
            <a:r>
              <a:rPr sz="1800" spc="-10" dirty="0">
                <a:latin typeface="Courier New"/>
                <a:cs typeface="Courier New"/>
              </a:rPr>
              <a:t>n=getNode(‘T1’) nD=n.getDisplayNode() nD.InterpolateOff()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23824" y="2112323"/>
            <a:ext cx="3567429" cy="1406154"/>
          </a:xfrm>
          <a:prstGeom prst="rect">
            <a:avLst/>
          </a:prstGeom>
          <a:solidFill>
            <a:srgbClr val="FAA757"/>
          </a:solidFill>
        </p:spPr>
        <p:txBody>
          <a:bodyPr vert="horz" wrap="square" lIns="0" tIns="135255" rIns="0" bIns="0" rtlCol="0">
            <a:spAutoFit/>
          </a:bodyPr>
          <a:lstStyle/>
          <a:p>
            <a:pPr marL="146050" marR="118745">
              <a:lnSpc>
                <a:spcPts val="3300"/>
              </a:lnSpc>
              <a:spcBef>
                <a:spcPts val="1065"/>
              </a:spcBef>
            </a:pPr>
            <a:r>
              <a:rPr lang="pt-BR" sz="2800" dirty="0">
                <a:latin typeface="Calibri Light"/>
                <a:cs typeface="Calibri Light"/>
              </a:rPr>
              <a:t>Selecione o </a:t>
            </a:r>
            <a:r>
              <a:rPr lang="pt-BR" sz="2800" i="1" dirty="0">
                <a:latin typeface="Calibri Light"/>
                <a:cs typeface="Calibri Light"/>
              </a:rPr>
              <a:t>layout</a:t>
            </a:r>
            <a:r>
              <a:rPr lang="pt-BR" sz="2800" dirty="0">
                <a:latin typeface="Calibri Light"/>
                <a:cs typeface="Calibri Light"/>
              </a:rPr>
              <a:t> do </a:t>
            </a:r>
            <a:r>
              <a:rPr lang="pt-BR" sz="2800" i="1" dirty="0" err="1">
                <a:latin typeface="Calibri Light"/>
                <a:cs typeface="Calibri Light"/>
              </a:rPr>
              <a:t>Slicer</a:t>
            </a:r>
            <a:r>
              <a:rPr lang="pt-BR" sz="2800" dirty="0">
                <a:latin typeface="Calibri Light"/>
                <a:cs typeface="Calibri Light"/>
              </a:rPr>
              <a:t> “Somente fatia vermelha”.</a:t>
            </a:r>
            <a:endParaRPr lang="en-US" sz="2800" dirty="0">
              <a:latin typeface="Calibri Light"/>
              <a:cs typeface="Calibri Light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2942705" y="1122218"/>
            <a:ext cx="819150" cy="889635"/>
            <a:chOff x="2942705" y="1122218"/>
            <a:chExt cx="819150" cy="889635"/>
          </a:xfrm>
        </p:grpSpPr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942705" y="1122218"/>
              <a:ext cx="818803" cy="889461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3011206" y="1418435"/>
              <a:ext cx="441959" cy="510540"/>
            </a:xfrm>
            <a:custGeom>
              <a:avLst/>
              <a:gdLst/>
              <a:ahLst/>
              <a:cxnLst/>
              <a:rect l="l" t="t" r="r" b="b"/>
              <a:pathLst>
                <a:path w="441960" h="510539">
                  <a:moveTo>
                    <a:pt x="0" y="510355"/>
                  </a:moveTo>
                  <a:lnTo>
                    <a:pt x="441527" y="0"/>
                  </a:lnTo>
                </a:path>
              </a:pathLst>
            </a:custGeom>
            <a:ln w="57149">
              <a:solidFill>
                <a:srgbClr val="FF2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236412" y="1375547"/>
              <a:ext cx="254000" cy="266700"/>
            </a:xfrm>
            <a:custGeom>
              <a:avLst/>
              <a:gdLst/>
              <a:ahLst/>
              <a:cxnLst/>
              <a:rect l="l" t="t" r="r" b="b"/>
              <a:pathLst>
                <a:path w="254000" h="266700">
                  <a:moveTo>
                    <a:pt x="237356" y="85799"/>
                  </a:moveTo>
                  <a:lnTo>
                    <a:pt x="179212" y="85799"/>
                  </a:lnTo>
                  <a:lnTo>
                    <a:pt x="151696" y="232723"/>
                  </a:lnTo>
                  <a:lnTo>
                    <a:pt x="151844" y="243244"/>
                  </a:lnTo>
                  <a:lnTo>
                    <a:pt x="151855" y="244069"/>
                  </a:lnTo>
                  <a:lnTo>
                    <a:pt x="156202" y="254124"/>
                  </a:lnTo>
                  <a:lnTo>
                    <a:pt x="164002" y="261816"/>
                  </a:lnTo>
                  <a:lnTo>
                    <a:pt x="174522" y="266071"/>
                  </a:lnTo>
                  <a:lnTo>
                    <a:pt x="185868" y="265911"/>
                  </a:lnTo>
                  <a:lnTo>
                    <a:pt x="195923" y="261563"/>
                  </a:lnTo>
                  <a:lnTo>
                    <a:pt x="203614" y="253763"/>
                  </a:lnTo>
                  <a:lnTo>
                    <a:pt x="207869" y="243244"/>
                  </a:lnTo>
                  <a:lnTo>
                    <a:pt x="237356" y="85799"/>
                  </a:lnTo>
                  <a:close/>
                </a:path>
                <a:path w="254000" h="266700">
                  <a:moveTo>
                    <a:pt x="253425" y="0"/>
                  </a:moveTo>
                  <a:lnTo>
                    <a:pt x="19265" y="80076"/>
                  </a:lnTo>
                  <a:lnTo>
                    <a:pt x="9468" y="85799"/>
                  </a:lnTo>
                  <a:lnTo>
                    <a:pt x="2855" y="94533"/>
                  </a:lnTo>
                  <a:lnTo>
                    <a:pt x="0" y="105108"/>
                  </a:lnTo>
                  <a:lnTo>
                    <a:pt x="1474" y="116359"/>
                  </a:lnTo>
                  <a:lnTo>
                    <a:pt x="7197" y="126157"/>
                  </a:lnTo>
                  <a:lnTo>
                    <a:pt x="15931" y="132770"/>
                  </a:lnTo>
                  <a:lnTo>
                    <a:pt x="26507" y="135625"/>
                  </a:lnTo>
                  <a:lnTo>
                    <a:pt x="37758" y="134151"/>
                  </a:lnTo>
                  <a:lnTo>
                    <a:pt x="179146" y="85799"/>
                  </a:lnTo>
                  <a:lnTo>
                    <a:pt x="237356" y="85799"/>
                  </a:lnTo>
                  <a:lnTo>
                    <a:pt x="253425" y="0"/>
                  </a:lnTo>
                  <a:close/>
                </a:path>
              </a:pathLst>
            </a:custGeom>
            <a:solidFill>
              <a:srgbClr val="FF26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143000"/>
            <a:ext cx="9143998" cy="571499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70355" marR="5080" indent="-1558290">
              <a:lnSpc>
                <a:spcPct val="100000"/>
              </a:lnSpc>
              <a:spcBef>
                <a:spcPts val="100"/>
              </a:spcBef>
            </a:pPr>
            <a:r>
              <a:rPr lang="pt-BR" sz="4000" dirty="0"/>
              <a:t>Acessando nós </a:t>
            </a:r>
            <a:r>
              <a:rPr lang="pt-BR" sz="4000" dirty="0" err="1"/>
              <a:t>MRML</a:t>
            </a:r>
            <a:r>
              <a:rPr lang="pt-BR" sz="4000" dirty="0"/>
              <a:t> a partir do Python </a:t>
            </a:r>
            <a:r>
              <a:rPr lang="pt-BR" sz="4000" dirty="0" err="1"/>
              <a:t>interactor</a:t>
            </a:r>
            <a:endParaRPr lang="en-US" sz="4000" dirty="0"/>
          </a:p>
        </p:txBody>
      </p:sp>
      <p:sp>
        <p:nvSpPr>
          <p:cNvPr id="4" name="object 4"/>
          <p:cNvSpPr txBox="1"/>
          <p:nvPr/>
        </p:nvSpPr>
        <p:spPr>
          <a:xfrm>
            <a:off x="457200" y="2683157"/>
            <a:ext cx="4876800" cy="913070"/>
          </a:xfrm>
          <a:prstGeom prst="rect">
            <a:avLst/>
          </a:prstGeom>
          <a:solidFill>
            <a:srgbClr val="CDDCAB"/>
          </a:solidFill>
        </p:spPr>
        <p:txBody>
          <a:bodyPr vert="horz" wrap="square" lIns="0" tIns="66040" rIns="0" bIns="0" rtlCol="0">
            <a:spAutoFit/>
          </a:bodyPr>
          <a:lstStyle/>
          <a:p>
            <a:pPr marL="90805" marR="299720">
              <a:lnSpc>
                <a:spcPts val="3300"/>
              </a:lnSpc>
              <a:spcBef>
                <a:spcPts val="520"/>
              </a:spcBef>
            </a:pPr>
            <a:r>
              <a:rPr lang="pt-BR" sz="2800" dirty="0">
                <a:latin typeface="Calibri Light"/>
                <a:cs typeface="Calibri Light"/>
              </a:rPr>
              <a:t>O </a:t>
            </a:r>
            <a:r>
              <a:rPr lang="pt-BR" sz="2800" dirty="0" err="1">
                <a:latin typeface="Calibri Light"/>
                <a:cs typeface="Calibri Light"/>
              </a:rPr>
              <a:t>Slicer</a:t>
            </a:r>
            <a:r>
              <a:rPr lang="pt-BR" sz="2800" dirty="0">
                <a:latin typeface="Calibri Light"/>
                <a:cs typeface="Calibri Light"/>
              </a:rPr>
              <a:t> exibe a imagem T1 com a interpolação desativada</a:t>
            </a:r>
            <a:endParaRPr lang="en-US" sz="2800" dirty="0">
              <a:latin typeface="Calibri Light"/>
              <a:cs typeface="Calibri Light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143000"/>
            <a:ext cx="9143998" cy="571499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70355" marR="5080" indent="-1558290">
              <a:lnSpc>
                <a:spcPct val="100000"/>
              </a:lnSpc>
              <a:spcBef>
                <a:spcPts val="100"/>
              </a:spcBef>
            </a:pPr>
            <a:r>
              <a:rPr lang="pt-BR" sz="4000" dirty="0"/>
              <a:t>Acessando nós </a:t>
            </a:r>
            <a:r>
              <a:rPr lang="pt-BR" sz="4000" dirty="0" err="1"/>
              <a:t>MRML</a:t>
            </a:r>
            <a:r>
              <a:rPr lang="pt-BR" sz="4000" dirty="0"/>
              <a:t> a partir do Python </a:t>
            </a:r>
            <a:r>
              <a:rPr lang="pt-BR" sz="4000" dirty="0" err="1"/>
              <a:t>interactor</a:t>
            </a:r>
            <a:endParaRPr sz="4000" dirty="0"/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72341" y="4522123"/>
            <a:ext cx="5324302" cy="760614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148183" y="3699099"/>
            <a:ext cx="5173345" cy="913070"/>
          </a:xfrm>
          <a:prstGeom prst="rect">
            <a:avLst/>
          </a:prstGeom>
          <a:solidFill>
            <a:srgbClr val="FAA757"/>
          </a:solidFill>
          <a:ln w="57149">
            <a:solidFill>
              <a:srgbClr val="FAA757"/>
            </a:solidFill>
          </a:ln>
        </p:spPr>
        <p:txBody>
          <a:bodyPr vert="horz" wrap="square" lIns="0" tIns="66040" rIns="0" bIns="0" rtlCol="0">
            <a:spAutoFit/>
          </a:bodyPr>
          <a:lstStyle/>
          <a:p>
            <a:pPr marL="91440" marR="681990">
              <a:lnSpc>
                <a:spcPts val="3300"/>
              </a:lnSpc>
              <a:spcBef>
                <a:spcPts val="520"/>
              </a:spcBef>
            </a:pPr>
            <a:r>
              <a:rPr lang="pt-BR" sz="2800" dirty="0">
                <a:latin typeface="Calibri Light"/>
                <a:cs typeface="Calibri Light"/>
              </a:rPr>
              <a:t>Execute o seguinte comando para ativar a interpolação</a:t>
            </a:r>
            <a:endParaRPr lang="en-US" sz="2800" dirty="0">
              <a:latin typeface="Calibri Light"/>
              <a:cs typeface="Calibri Ligh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48183" y="4653206"/>
            <a:ext cx="5173345" cy="532765"/>
          </a:xfrm>
          <a:prstGeom prst="rect">
            <a:avLst/>
          </a:prstGeom>
          <a:solidFill>
            <a:srgbClr val="FFFFFF"/>
          </a:solidFill>
          <a:ln w="57149">
            <a:solidFill>
              <a:srgbClr val="FAA757"/>
            </a:solidFill>
          </a:ln>
        </p:spPr>
        <p:txBody>
          <a:bodyPr vert="horz" wrap="square" lIns="0" tIns="107950" rIns="0" bIns="0" rtlCol="0">
            <a:spAutoFit/>
          </a:bodyPr>
          <a:lstStyle/>
          <a:p>
            <a:pPr marL="163830">
              <a:lnSpc>
                <a:spcPct val="100000"/>
              </a:lnSpc>
              <a:spcBef>
                <a:spcPts val="850"/>
              </a:spcBef>
            </a:pPr>
            <a:r>
              <a:rPr sz="1800" spc="-10" dirty="0">
                <a:latin typeface="Courier New"/>
                <a:cs typeface="Courier New"/>
              </a:rPr>
              <a:t>nD.InterpolateOn()</a:t>
            </a:r>
            <a:endParaRPr sz="18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143000"/>
            <a:ext cx="9143998" cy="571499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70355" marR="5080" indent="-1558290">
              <a:lnSpc>
                <a:spcPct val="100000"/>
              </a:lnSpc>
              <a:spcBef>
                <a:spcPts val="100"/>
              </a:spcBef>
            </a:pPr>
            <a:r>
              <a:rPr lang="pt-BR" sz="4000" dirty="0"/>
              <a:t>Acessando nós </a:t>
            </a:r>
            <a:r>
              <a:rPr lang="pt-BR" sz="4000" dirty="0" err="1"/>
              <a:t>MRML</a:t>
            </a:r>
            <a:r>
              <a:rPr lang="pt-BR" sz="4000" dirty="0"/>
              <a:t> a partir do Python </a:t>
            </a:r>
            <a:r>
              <a:rPr lang="pt-BR" sz="4000" dirty="0" err="1"/>
              <a:t>interactor</a:t>
            </a:r>
            <a:endParaRPr sz="40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68578" rIns="0" bIns="0" rtlCol="0">
            <a:spAutoFit/>
          </a:bodyPr>
          <a:lstStyle/>
          <a:p>
            <a:pPr marL="1617345">
              <a:lnSpc>
                <a:spcPct val="100000"/>
              </a:lnSpc>
              <a:spcBef>
                <a:spcPts val="100"/>
              </a:spcBef>
            </a:pPr>
            <a:r>
              <a:rPr lang="pt-BR" spc="-30" dirty="0"/>
              <a:t>Roteiro do Tutorial</a:t>
            </a:r>
            <a:endParaRPr lang="pt-BR" spc="-10" dirty="0"/>
          </a:p>
        </p:txBody>
      </p:sp>
      <p:grpSp>
        <p:nvGrpSpPr>
          <p:cNvPr id="3" name="object 3"/>
          <p:cNvGrpSpPr/>
          <p:nvPr/>
        </p:nvGrpSpPr>
        <p:grpSpPr>
          <a:xfrm>
            <a:off x="457200" y="1600752"/>
            <a:ext cx="8229600" cy="1292860"/>
            <a:chOff x="457200" y="1600752"/>
            <a:chExt cx="8229600" cy="1292860"/>
          </a:xfrm>
        </p:grpSpPr>
        <p:sp>
          <p:nvSpPr>
            <p:cNvPr id="4" name="object 4"/>
            <p:cNvSpPr/>
            <p:nvPr/>
          </p:nvSpPr>
          <p:spPr>
            <a:xfrm>
              <a:off x="457200" y="1600752"/>
              <a:ext cx="8229600" cy="1292860"/>
            </a:xfrm>
            <a:custGeom>
              <a:avLst/>
              <a:gdLst/>
              <a:ahLst/>
              <a:cxnLst/>
              <a:rect l="l" t="t" r="r" b="b"/>
              <a:pathLst>
                <a:path w="8229600" h="1292860">
                  <a:moveTo>
                    <a:pt x="8100316" y="0"/>
                  </a:moveTo>
                  <a:lnTo>
                    <a:pt x="129281" y="0"/>
                  </a:lnTo>
                  <a:lnTo>
                    <a:pt x="78959" y="10159"/>
                  </a:lnTo>
                  <a:lnTo>
                    <a:pt x="37865" y="37865"/>
                  </a:lnTo>
                  <a:lnTo>
                    <a:pt x="10159" y="78959"/>
                  </a:lnTo>
                  <a:lnTo>
                    <a:pt x="0" y="129282"/>
                  </a:lnTo>
                  <a:lnTo>
                    <a:pt x="0" y="1163533"/>
                  </a:lnTo>
                  <a:lnTo>
                    <a:pt x="10159" y="1213855"/>
                  </a:lnTo>
                  <a:lnTo>
                    <a:pt x="37865" y="1254949"/>
                  </a:lnTo>
                  <a:lnTo>
                    <a:pt x="78959" y="1282655"/>
                  </a:lnTo>
                  <a:lnTo>
                    <a:pt x="129281" y="1292815"/>
                  </a:lnTo>
                  <a:lnTo>
                    <a:pt x="8100316" y="1292815"/>
                  </a:lnTo>
                  <a:lnTo>
                    <a:pt x="8150639" y="1282655"/>
                  </a:lnTo>
                  <a:lnTo>
                    <a:pt x="8191732" y="1254949"/>
                  </a:lnTo>
                  <a:lnTo>
                    <a:pt x="8219439" y="1213855"/>
                  </a:lnTo>
                  <a:lnTo>
                    <a:pt x="8229598" y="1163533"/>
                  </a:lnTo>
                  <a:lnTo>
                    <a:pt x="8229598" y="129282"/>
                  </a:lnTo>
                  <a:lnTo>
                    <a:pt x="8219439" y="78959"/>
                  </a:lnTo>
                  <a:lnTo>
                    <a:pt x="8191732" y="37865"/>
                  </a:lnTo>
                  <a:lnTo>
                    <a:pt x="8150639" y="10159"/>
                  </a:lnTo>
                  <a:lnTo>
                    <a:pt x="8100316" y="0"/>
                  </a:lnTo>
                  <a:close/>
                </a:path>
              </a:pathLst>
            </a:custGeom>
            <a:solidFill>
              <a:srgbClr val="D9E0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48276" y="1891637"/>
              <a:ext cx="711200" cy="711200"/>
            </a:xfrm>
            <a:custGeom>
              <a:avLst/>
              <a:gdLst/>
              <a:ahLst/>
              <a:cxnLst/>
              <a:rect l="l" t="t" r="r" b="b"/>
              <a:pathLst>
                <a:path w="711200" h="711200">
                  <a:moveTo>
                    <a:pt x="711048" y="0"/>
                  </a:moveTo>
                  <a:lnTo>
                    <a:pt x="0" y="0"/>
                  </a:lnTo>
                  <a:lnTo>
                    <a:pt x="0" y="711048"/>
                  </a:lnTo>
                  <a:lnTo>
                    <a:pt x="711048" y="711048"/>
                  </a:lnTo>
                  <a:lnTo>
                    <a:pt x="711048" y="0"/>
                  </a:lnTo>
                  <a:close/>
                </a:path>
              </a:pathLst>
            </a:custGeom>
            <a:solidFill>
              <a:srgbClr val="6095C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2074525" y="2028085"/>
            <a:ext cx="6155075" cy="3975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pt-BR" sz="2500" dirty="0">
                <a:latin typeface="Calibri Light"/>
                <a:cs typeface="Calibri Light"/>
              </a:rPr>
              <a:t>Parte 1: Visão Geral dos Módulos do 3D </a:t>
            </a:r>
            <a:r>
              <a:rPr lang="pt-BR" sz="2500" dirty="0" err="1">
                <a:latin typeface="Calibri Light"/>
                <a:cs typeface="Calibri Light"/>
              </a:rPr>
              <a:t>Slicer</a:t>
            </a:r>
            <a:endParaRPr lang="en-US" sz="2500" dirty="0">
              <a:latin typeface="Calibri Light"/>
              <a:cs typeface="Calibri Light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457200" y="3216772"/>
            <a:ext cx="8229600" cy="1292860"/>
            <a:chOff x="457200" y="3216772"/>
            <a:chExt cx="8229600" cy="1292860"/>
          </a:xfrm>
        </p:grpSpPr>
        <p:sp>
          <p:nvSpPr>
            <p:cNvPr id="8" name="object 8"/>
            <p:cNvSpPr/>
            <p:nvPr/>
          </p:nvSpPr>
          <p:spPr>
            <a:xfrm>
              <a:off x="457200" y="3216772"/>
              <a:ext cx="8229600" cy="1292860"/>
            </a:xfrm>
            <a:custGeom>
              <a:avLst/>
              <a:gdLst/>
              <a:ahLst/>
              <a:cxnLst/>
              <a:rect l="l" t="t" r="r" b="b"/>
              <a:pathLst>
                <a:path w="8229600" h="1292860">
                  <a:moveTo>
                    <a:pt x="8100316" y="0"/>
                  </a:moveTo>
                  <a:lnTo>
                    <a:pt x="129281" y="0"/>
                  </a:lnTo>
                  <a:lnTo>
                    <a:pt x="78959" y="10159"/>
                  </a:lnTo>
                  <a:lnTo>
                    <a:pt x="37865" y="37865"/>
                  </a:lnTo>
                  <a:lnTo>
                    <a:pt x="10159" y="78959"/>
                  </a:lnTo>
                  <a:lnTo>
                    <a:pt x="0" y="129282"/>
                  </a:lnTo>
                  <a:lnTo>
                    <a:pt x="0" y="1163534"/>
                  </a:lnTo>
                  <a:lnTo>
                    <a:pt x="10159" y="1213857"/>
                  </a:lnTo>
                  <a:lnTo>
                    <a:pt x="37865" y="1254950"/>
                  </a:lnTo>
                  <a:lnTo>
                    <a:pt x="78959" y="1282657"/>
                  </a:lnTo>
                  <a:lnTo>
                    <a:pt x="129281" y="1292816"/>
                  </a:lnTo>
                  <a:lnTo>
                    <a:pt x="8100316" y="1292816"/>
                  </a:lnTo>
                  <a:lnTo>
                    <a:pt x="8150639" y="1282657"/>
                  </a:lnTo>
                  <a:lnTo>
                    <a:pt x="8191732" y="1254950"/>
                  </a:lnTo>
                  <a:lnTo>
                    <a:pt x="8219439" y="1213857"/>
                  </a:lnTo>
                  <a:lnTo>
                    <a:pt x="8229598" y="1163534"/>
                  </a:lnTo>
                  <a:lnTo>
                    <a:pt x="8229598" y="129282"/>
                  </a:lnTo>
                  <a:lnTo>
                    <a:pt x="8219439" y="78959"/>
                  </a:lnTo>
                  <a:lnTo>
                    <a:pt x="8191732" y="37865"/>
                  </a:lnTo>
                  <a:lnTo>
                    <a:pt x="8150639" y="10159"/>
                  </a:lnTo>
                  <a:lnTo>
                    <a:pt x="8100316" y="0"/>
                  </a:lnTo>
                  <a:close/>
                </a:path>
              </a:pathLst>
            </a:custGeom>
            <a:solidFill>
              <a:srgbClr val="D9E0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8276" y="3507656"/>
              <a:ext cx="711048" cy="711048"/>
            </a:xfrm>
            <a:prstGeom prst="rect">
              <a:avLst/>
            </a:prstGeom>
          </p:spPr>
        </p:pic>
      </p:grpSp>
      <p:grpSp>
        <p:nvGrpSpPr>
          <p:cNvPr id="10" name="object 10"/>
          <p:cNvGrpSpPr/>
          <p:nvPr/>
        </p:nvGrpSpPr>
        <p:grpSpPr>
          <a:xfrm>
            <a:off x="457200" y="4832793"/>
            <a:ext cx="8229600" cy="1292860"/>
            <a:chOff x="457200" y="4832793"/>
            <a:chExt cx="8229600" cy="1292860"/>
          </a:xfrm>
        </p:grpSpPr>
        <p:sp>
          <p:nvSpPr>
            <p:cNvPr id="11" name="object 11"/>
            <p:cNvSpPr/>
            <p:nvPr/>
          </p:nvSpPr>
          <p:spPr>
            <a:xfrm>
              <a:off x="457200" y="4832793"/>
              <a:ext cx="8229600" cy="1292860"/>
            </a:xfrm>
            <a:custGeom>
              <a:avLst/>
              <a:gdLst/>
              <a:ahLst/>
              <a:cxnLst/>
              <a:rect l="l" t="t" r="r" b="b"/>
              <a:pathLst>
                <a:path w="8229600" h="1292860">
                  <a:moveTo>
                    <a:pt x="8100316" y="0"/>
                  </a:moveTo>
                  <a:lnTo>
                    <a:pt x="129281" y="0"/>
                  </a:lnTo>
                  <a:lnTo>
                    <a:pt x="78959" y="10159"/>
                  </a:lnTo>
                  <a:lnTo>
                    <a:pt x="37865" y="37865"/>
                  </a:lnTo>
                  <a:lnTo>
                    <a:pt x="10159" y="78959"/>
                  </a:lnTo>
                  <a:lnTo>
                    <a:pt x="0" y="129282"/>
                  </a:lnTo>
                  <a:lnTo>
                    <a:pt x="0" y="1163533"/>
                  </a:lnTo>
                  <a:lnTo>
                    <a:pt x="10159" y="1213856"/>
                  </a:lnTo>
                  <a:lnTo>
                    <a:pt x="37865" y="1254949"/>
                  </a:lnTo>
                  <a:lnTo>
                    <a:pt x="78959" y="1282656"/>
                  </a:lnTo>
                  <a:lnTo>
                    <a:pt x="129281" y="1292815"/>
                  </a:lnTo>
                  <a:lnTo>
                    <a:pt x="8100316" y="1292815"/>
                  </a:lnTo>
                  <a:lnTo>
                    <a:pt x="8150639" y="1282656"/>
                  </a:lnTo>
                  <a:lnTo>
                    <a:pt x="8191732" y="1254949"/>
                  </a:lnTo>
                  <a:lnTo>
                    <a:pt x="8219439" y="1213856"/>
                  </a:lnTo>
                  <a:lnTo>
                    <a:pt x="8229598" y="1163533"/>
                  </a:lnTo>
                  <a:lnTo>
                    <a:pt x="8229598" y="129282"/>
                  </a:lnTo>
                  <a:lnTo>
                    <a:pt x="8219439" y="78959"/>
                  </a:lnTo>
                  <a:lnTo>
                    <a:pt x="8191732" y="37865"/>
                  </a:lnTo>
                  <a:lnTo>
                    <a:pt x="8150639" y="10159"/>
                  </a:lnTo>
                  <a:lnTo>
                    <a:pt x="8100316" y="0"/>
                  </a:lnTo>
                  <a:close/>
                </a:path>
              </a:pathLst>
            </a:custGeom>
            <a:solidFill>
              <a:srgbClr val="D9E0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48276" y="5123677"/>
              <a:ext cx="711200" cy="711200"/>
            </a:xfrm>
            <a:custGeom>
              <a:avLst/>
              <a:gdLst/>
              <a:ahLst/>
              <a:cxnLst/>
              <a:rect l="l" t="t" r="r" b="b"/>
              <a:pathLst>
                <a:path w="711200" h="711200">
                  <a:moveTo>
                    <a:pt x="711048" y="0"/>
                  </a:moveTo>
                  <a:lnTo>
                    <a:pt x="0" y="0"/>
                  </a:lnTo>
                  <a:lnTo>
                    <a:pt x="0" y="711048"/>
                  </a:lnTo>
                  <a:lnTo>
                    <a:pt x="711048" y="711048"/>
                  </a:lnTo>
                  <a:lnTo>
                    <a:pt x="711048" y="0"/>
                  </a:lnTo>
                  <a:close/>
                </a:path>
              </a:pathLst>
            </a:custGeom>
            <a:solidFill>
              <a:srgbClr val="6095C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2074525" y="3472656"/>
            <a:ext cx="6789718" cy="2518637"/>
          </a:xfrm>
          <a:prstGeom prst="rect">
            <a:avLst/>
          </a:prstGeom>
        </p:spPr>
        <p:txBody>
          <a:bodyPr vert="horz" wrap="square" lIns="0" tIns="55879" rIns="0" bIns="0" rtlCol="0">
            <a:spAutoFit/>
          </a:bodyPr>
          <a:lstStyle/>
          <a:p>
            <a:pPr marL="12700" marR="1240155">
              <a:lnSpc>
                <a:spcPts val="2700"/>
              </a:lnSpc>
              <a:spcBef>
                <a:spcPts val="439"/>
              </a:spcBef>
            </a:pPr>
            <a:r>
              <a:rPr lang="pt-BR" sz="2500" dirty="0">
                <a:latin typeface="Calibri Light"/>
                <a:cs typeface="Calibri Light"/>
              </a:rPr>
              <a:t>Parte 2: Familiarizando-se com o ambiente Python no 3D </a:t>
            </a:r>
            <a:r>
              <a:rPr lang="pt-BR" sz="2500" dirty="0" err="1">
                <a:latin typeface="Calibri Light"/>
                <a:cs typeface="Calibri Light"/>
              </a:rPr>
              <a:t>Slicer</a:t>
            </a:r>
            <a:endParaRPr lang="en-US" sz="2500" dirty="0">
              <a:latin typeface="Calibri Light"/>
              <a:cs typeface="Calibri Light"/>
            </a:endParaRPr>
          </a:p>
          <a:p>
            <a:pPr>
              <a:lnSpc>
                <a:spcPct val="100000"/>
              </a:lnSpc>
              <a:spcBef>
                <a:spcPts val="1220"/>
              </a:spcBef>
            </a:pPr>
            <a:endParaRPr lang="pt-BR" sz="2500" dirty="0">
              <a:latin typeface="Calibri Light"/>
              <a:cs typeface="Calibri Light"/>
            </a:endParaRPr>
          </a:p>
          <a:p>
            <a:pPr>
              <a:lnSpc>
                <a:spcPct val="100000"/>
              </a:lnSpc>
              <a:spcBef>
                <a:spcPts val="1220"/>
              </a:spcBef>
            </a:pPr>
            <a:endParaRPr sz="2500" dirty="0">
              <a:latin typeface="Calibri Light"/>
              <a:cs typeface="Calibri Light"/>
            </a:endParaRPr>
          </a:p>
          <a:p>
            <a:pPr marL="12700" marR="5080">
              <a:lnSpc>
                <a:spcPts val="2700"/>
              </a:lnSpc>
            </a:pPr>
            <a:r>
              <a:rPr lang="pt-BR" sz="2500" dirty="0">
                <a:latin typeface="Calibri Light"/>
                <a:cs typeface="Calibri Light"/>
              </a:rPr>
              <a:t>Parte 3: Familiarizando-se com o conjunto de widgets Qt no 3D </a:t>
            </a:r>
            <a:r>
              <a:rPr lang="pt-BR" sz="2500" dirty="0" err="1">
                <a:latin typeface="Calibri Light"/>
                <a:cs typeface="Calibri Light"/>
              </a:rPr>
              <a:t>Slicer</a:t>
            </a:r>
            <a:endParaRPr lang="en-US" sz="2500" dirty="0">
              <a:latin typeface="Calibri Light"/>
              <a:cs typeface="Calibri Light"/>
            </a:endParaRPr>
          </a:p>
        </p:txBody>
      </p:sp>
      <p:pic>
        <p:nvPicPr>
          <p:cNvPr id="14" name="object 1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70833" y="3334181"/>
            <a:ext cx="941564" cy="1001032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70833" y="5089019"/>
            <a:ext cx="1140210" cy="838055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00321" y="1730537"/>
            <a:ext cx="972834" cy="1001032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9600" y="155760"/>
            <a:ext cx="7924800" cy="1251239"/>
          </a:xfrm>
          <a:prstGeom prst="rect">
            <a:avLst/>
          </a:prstGeom>
        </p:spPr>
        <p:txBody>
          <a:bodyPr vert="horz" wrap="square" lIns="0" tIns="568578" rIns="0" bIns="0" rtlCol="0">
            <a:spAutoFit/>
          </a:bodyPr>
          <a:lstStyle/>
          <a:p>
            <a:pPr marL="167005">
              <a:lnSpc>
                <a:spcPct val="100000"/>
              </a:lnSpc>
              <a:spcBef>
                <a:spcPts val="100"/>
              </a:spcBef>
            </a:pPr>
            <a:r>
              <a:rPr lang="pt-BR" dirty="0"/>
              <a:t>Acessando vóxeis em um volume</a:t>
            </a:r>
            <a:endParaRPr lang="pt-BR" spc="-10" dirty="0"/>
          </a:p>
        </p:txBody>
      </p:sp>
      <p:sp>
        <p:nvSpPr>
          <p:cNvPr id="3" name="object 3"/>
          <p:cNvSpPr/>
          <p:nvPr/>
        </p:nvSpPr>
        <p:spPr>
          <a:xfrm>
            <a:off x="158328" y="1664079"/>
            <a:ext cx="8229600" cy="4526280"/>
          </a:xfrm>
          <a:custGeom>
            <a:avLst/>
            <a:gdLst/>
            <a:ahLst/>
            <a:cxnLst/>
            <a:rect l="l" t="t" r="r" b="b"/>
            <a:pathLst>
              <a:path w="8229600" h="4526280">
                <a:moveTo>
                  <a:pt x="0" y="0"/>
                </a:moveTo>
                <a:lnTo>
                  <a:pt x="8229597" y="0"/>
                </a:lnTo>
                <a:lnTo>
                  <a:pt x="8229597" y="4525961"/>
                </a:lnTo>
                <a:lnTo>
                  <a:pt x="0" y="4525961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362200" y="2117513"/>
            <a:ext cx="2799080" cy="469265"/>
          </a:xfrm>
          <a:prstGeom prst="rect">
            <a:avLst/>
          </a:prstGeom>
          <a:solidFill>
            <a:srgbClr val="E0E0E0"/>
          </a:solidFill>
        </p:spPr>
        <p:txBody>
          <a:bodyPr vert="horz" wrap="square" lIns="0" tIns="0" rIns="0" bIns="0" rtlCol="0">
            <a:spAutoFit/>
          </a:bodyPr>
          <a:lstStyle/>
          <a:p>
            <a:pPr marL="54610">
              <a:lnSpc>
                <a:spcPts val="3579"/>
              </a:lnSpc>
            </a:pPr>
            <a:r>
              <a:rPr sz="3200" spc="-10" dirty="0">
                <a:latin typeface="Courier New"/>
                <a:cs typeface="Courier New"/>
              </a:rPr>
              <a:t>slicer.util</a:t>
            </a:r>
            <a:endParaRPr sz="3200" dirty="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65667" y="2077720"/>
            <a:ext cx="7922261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indent="-342265" algn="just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354965" algn="l"/>
                <a:tab pos="3830320" algn="l"/>
              </a:tabLst>
            </a:pPr>
            <a:r>
              <a:rPr lang="pt-BR" sz="3200" spc="-25" dirty="0">
                <a:latin typeface="Calibri Light"/>
                <a:cs typeface="Calibri Light"/>
              </a:rPr>
              <a:t>O pacote</a:t>
            </a:r>
            <a:r>
              <a:rPr sz="3200" dirty="0">
                <a:latin typeface="Calibri Light"/>
                <a:cs typeface="Calibri Light"/>
              </a:rPr>
              <a:t>	</a:t>
            </a:r>
            <a:r>
              <a:rPr lang="pt-BR" sz="3200" dirty="0">
                <a:latin typeface="Calibri Light"/>
                <a:cs typeface="Calibri Light"/>
              </a:rPr>
              <a:t>          </a:t>
            </a:r>
            <a:r>
              <a:rPr lang="pt-BR" sz="3200" spc="-10" dirty="0">
                <a:latin typeface="Calibri Light"/>
                <a:cs typeface="Calibri Light"/>
              </a:rPr>
              <a:t>oferece acesso aos</a:t>
            </a:r>
            <a:endParaRPr sz="3200" dirty="0">
              <a:latin typeface="Calibri Light"/>
              <a:cs typeface="Calibri Ligh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81000" y="2577041"/>
            <a:ext cx="7437120" cy="24904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algn="just">
              <a:lnSpc>
                <a:spcPct val="100000"/>
              </a:lnSpc>
              <a:spcBef>
                <a:spcPts val="100"/>
              </a:spcBef>
            </a:pPr>
            <a:r>
              <a:rPr lang="pt-BR" sz="3200" dirty="0">
                <a:latin typeface="Calibri Light"/>
                <a:cs typeface="Calibri Light"/>
              </a:rPr>
              <a:t> volumes como </a:t>
            </a:r>
            <a:r>
              <a:rPr lang="pt-BR" sz="3200" i="1" dirty="0" err="1">
                <a:latin typeface="Calibri Light"/>
                <a:cs typeface="Calibri Light"/>
              </a:rPr>
              <a:t>arrays</a:t>
            </a:r>
            <a:r>
              <a:rPr lang="pt-BR" sz="3200" dirty="0">
                <a:latin typeface="Calibri Light"/>
                <a:cs typeface="Calibri Light"/>
              </a:rPr>
              <a:t> multidimensionais do </a:t>
            </a:r>
            <a:r>
              <a:rPr lang="pt-BR" sz="3200" i="1" dirty="0" err="1">
                <a:latin typeface="Calibri Light"/>
                <a:cs typeface="Calibri Light"/>
              </a:rPr>
              <a:t>NumPy</a:t>
            </a:r>
            <a:r>
              <a:rPr lang="pt-BR" sz="3200" dirty="0">
                <a:latin typeface="Calibri Light"/>
                <a:cs typeface="Calibri Light"/>
              </a:rPr>
              <a:t>.</a:t>
            </a:r>
          </a:p>
          <a:p>
            <a:pPr marL="355600">
              <a:lnSpc>
                <a:spcPct val="100000"/>
              </a:lnSpc>
              <a:spcBef>
                <a:spcPts val="100"/>
              </a:spcBef>
            </a:pPr>
            <a:endParaRPr lang="pt-BR" sz="3200" dirty="0">
              <a:latin typeface="Calibri Light"/>
              <a:cs typeface="Calibri Light"/>
            </a:endParaRPr>
          </a:p>
          <a:p>
            <a:pPr marL="355600" marR="483870" indent="-342900" algn="just">
              <a:lnSpc>
                <a:spcPct val="102400"/>
              </a:lnSpc>
              <a:spcBef>
                <a:spcPts val="5"/>
              </a:spcBef>
              <a:buFont typeface="Arial MT"/>
              <a:buChar char="•"/>
              <a:tabLst>
                <a:tab pos="355600" algn="l"/>
              </a:tabLst>
            </a:pPr>
            <a:r>
              <a:rPr lang="pt-BR" sz="3200" spc="-10" dirty="0">
                <a:latin typeface="Calibri Light"/>
                <a:cs typeface="Calibri Light"/>
              </a:rPr>
              <a:t>Os volumes podem ser modificados utilizando métodos padrão do </a:t>
            </a:r>
            <a:r>
              <a:rPr lang="pt-BR" sz="3200" i="1" spc="-10" dirty="0" err="1">
                <a:latin typeface="Calibri Light"/>
                <a:cs typeface="Calibri Light"/>
              </a:rPr>
              <a:t>NumPy</a:t>
            </a:r>
            <a:r>
              <a:rPr lang="pt-BR" sz="3200" spc="-10" dirty="0">
                <a:latin typeface="Calibri Light"/>
                <a:cs typeface="Calibri Light"/>
              </a:rPr>
              <a:t>.</a:t>
            </a:r>
            <a:endParaRPr lang="en-US" sz="3200" dirty="0">
              <a:latin typeface="Calibri Light"/>
              <a:cs typeface="Calibri Light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94550" y="5059407"/>
            <a:ext cx="2615352" cy="886314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009262"/>
            <a:ext cx="9144000" cy="5757545"/>
            <a:chOff x="0" y="1009262"/>
            <a:chExt cx="9144000" cy="575754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009262"/>
              <a:ext cx="9143998" cy="571499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46366" y="2410690"/>
              <a:ext cx="5320145" cy="1147156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3221374" y="2463315"/>
              <a:ext cx="5173345" cy="995680"/>
            </a:xfrm>
            <a:custGeom>
              <a:avLst/>
              <a:gdLst/>
              <a:ahLst/>
              <a:cxnLst/>
              <a:rect l="l" t="t" r="r" b="b"/>
              <a:pathLst>
                <a:path w="5173345" h="995679">
                  <a:moveTo>
                    <a:pt x="0" y="0"/>
                  </a:moveTo>
                  <a:lnTo>
                    <a:pt x="5172778" y="0"/>
                  </a:lnTo>
                  <a:lnTo>
                    <a:pt x="5172778" y="995368"/>
                  </a:lnTo>
                  <a:lnTo>
                    <a:pt x="0" y="995368"/>
                  </a:lnTo>
                  <a:lnTo>
                    <a:pt x="0" y="0"/>
                  </a:lnTo>
                  <a:close/>
                </a:path>
              </a:pathLst>
            </a:custGeom>
            <a:ln w="57149">
              <a:solidFill>
                <a:srgbClr val="FAA75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221374" y="1509207"/>
              <a:ext cx="5173345" cy="954405"/>
            </a:xfrm>
            <a:custGeom>
              <a:avLst/>
              <a:gdLst/>
              <a:ahLst/>
              <a:cxnLst/>
              <a:rect l="l" t="t" r="r" b="b"/>
              <a:pathLst>
                <a:path w="5173345" h="954405">
                  <a:moveTo>
                    <a:pt x="0" y="0"/>
                  </a:moveTo>
                  <a:lnTo>
                    <a:pt x="5172778" y="0"/>
                  </a:lnTo>
                  <a:lnTo>
                    <a:pt x="5172778" y="954106"/>
                  </a:lnTo>
                  <a:lnTo>
                    <a:pt x="0" y="954106"/>
                  </a:lnTo>
                  <a:lnTo>
                    <a:pt x="0" y="0"/>
                  </a:lnTo>
                  <a:close/>
                </a:path>
              </a:pathLst>
            </a:custGeom>
            <a:ln w="57149">
              <a:solidFill>
                <a:srgbClr val="FAA75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838200" y="-57720"/>
            <a:ext cx="7696200" cy="973919"/>
          </a:xfrm>
          <a:prstGeom prst="rect">
            <a:avLst/>
          </a:prstGeom>
        </p:spPr>
        <p:txBody>
          <a:bodyPr vert="horz" wrap="square" lIns="0" tIns="293940" rIns="0" bIns="0" rtlCol="0">
            <a:spAutoFit/>
          </a:bodyPr>
          <a:lstStyle/>
          <a:p>
            <a:pPr marL="167005">
              <a:lnSpc>
                <a:spcPct val="100000"/>
              </a:lnSpc>
              <a:spcBef>
                <a:spcPts val="100"/>
              </a:spcBef>
            </a:pPr>
            <a:r>
              <a:rPr lang="pt-BR" dirty="0"/>
              <a:t>Acessando vóxeis em um volume</a:t>
            </a:r>
            <a:endParaRPr spc="-10" dirty="0"/>
          </a:p>
        </p:txBody>
      </p:sp>
      <p:sp>
        <p:nvSpPr>
          <p:cNvPr id="8" name="object 8"/>
          <p:cNvSpPr txBox="1"/>
          <p:nvPr/>
        </p:nvSpPr>
        <p:spPr>
          <a:xfrm>
            <a:off x="3221374" y="1480632"/>
            <a:ext cx="5173345" cy="941925"/>
          </a:xfrm>
          <a:prstGeom prst="rect">
            <a:avLst/>
          </a:prstGeom>
          <a:solidFill>
            <a:srgbClr val="FAA757"/>
          </a:solidFill>
        </p:spPr>
        <p:txBody>
          <a:bodyPr vert="horz" wrap="square" lIns="0" tIns="94615" rIns="0" bIns="0" rtlCol="0">
            <a:spAutoFit/>
          </a:bodyPr>
          <a:lstStyle/>
          <a:p>
            <a:pPr marL="91440" marR="160020">
              <a:lnSpc>
                <a:spcPts val="3300"/>
              </a:lnSpc>
              <a:spcBef>
                <a:spcPts val="745"/>
              </a:spcBef>
            </a:pPr>
            <a:r>
              <a:rPr lang="pt-BR" sz="2800" dirty="0">
                <a:latin typeface="Calibri Light"/>
                <a:cs typeface="Calibri Light"/>
              </a:rPr>
              <a:t>Execute o seguinte comando no console Python:</a:t>
            </a:r>
            <a:endParaRPr lang="en-US" sz="2800" dirty="0">
              <a:latin typeface="Calibri Light"/>
              <a:cs typeface="Calibri Ligh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221374" y="2463313"/>
            <a:ext cx="5173345" cy="99568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154940" rIns="0" bIns="0" rtlCol="0">
            <a:spAutoFit/>
          </a:bodyPr>
          <a:lstStyle/>
          <a:p>
            <a:pPr marL="225425" marR="1509395">
              <a:lnSpc>
                <a:spcPts val="2100"/>
              </a:lnSpc>
              <a:spcBef>
                <a:spcPts val="1220"/>
              </a:spcBef>
            </a:pPr>
            <a:r>
              <a:rPr sz="1800" spc="-10" dirty="0">
                <a:latin typeface="Courier New"/>
                <a:cs typeface="Courier New"/>
              </a:rPr>
              <a:t>a=slicer.util.array(‘T1’) print(a)</a:t>
            </a:r>
            <a:endParaRPr sz="1800" dirty="0">
              <a:latin typeface="Courier New"/>
              <a:cs typeface="Courier New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3146366" y="3847609"/>
            <a:ext cx="5616634" cy="1791191"/>
            <a:chOff x="3146366" y="3847609"/>
            <a:chExt cx="5320665" cy="2075814"/>
          </a:xfrm>
        </p:grpSpPr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46366" y="4779817"/>
              <a:ext cx="5320145" cy="1142999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3221374" y="4830292"/>
              <a:ext cx="5173345" cy="995680"/>
            </a:xfrm>
            <a:custGeom>
              <a:avLst/>
              <a:gdLst/>
              <a:ahLst/>
              <a:cxnLst/>
              <a:rect l="l" t="t" r="r" b="b"/>
              <a:pathLst>
                <a:path w="5173345" h="995679">
                  <a:moveTo>
                    <a:pt x="0" y="0"/>
                  </a:moveTo>
                  <a:lnTo>
                    <a:pt x="5172778" y="0"/>
                  </a:lnTo>
                  <a:lnTo>
                    <a:pt x="5172778" y="995368"/>
                  </a:lnTo>
                  <a:lnTo>
                    <a:pt x="0" y="995368"/>
                  </a:lnTo>
                  <a:lnTo>
                    <a:pt x="0" y="0"/>
                  </a:lnTo>
                  <a:close/>
                </a:path>
              </a:pathLst>
            </a:custGeom>
            <a:ln w="57149">
              <a:solidFill>
                <a:srgbClr val="FAA75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221374" y="3876184"/>
              <a:ext cx="5173345" cy="954405"/>
            </a:xfrm>
            <a:custGeom>
              <a:avLst/>
              <a:gdLst/>
              <a:ahLst/>
              <a:cxnLst/>
              <a:rect l="l" t="t" r="r" b="b"/>
              <a:pathLst>
                <a:path w="5173345" h="954404">
                  <a:moveTo>
                    <a:pt x="0" y="0"/>
                  </a:moveTo>
                  <a:lnTo>
                    <a:pt x="5172778" y="0"/>
                  </a:lnTo>
                  <a:lnTo>
                    <a:pt x="5172778" y="954106"/>
                  </a:lnTo>
                  <a:lnTo>
                    <a:pt x="0" y="954106"/>
                  </a:lnTo>
                  <a:lnTo>
                    <a:pt x="0" y="0"/>
                  </a:lnTo>
                  <a:close/>
                </a:path>
              </a:pathLst>
            </a:custGeom>
            <a:ln w="57149">
              <a:solidFill>
                <a:srgbClr val="FAA75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3221374" y="3847609"/>
            <a:ext cx="5465426" cy="941925"/>
          </a:xfrm>
          <a:prstGeom prst="rect">
            <a:avLst/>
          </a:prstGeom>
          <a:solidFill>
            <a:srgbClr val="FAA757"/>
          </a:solidFill>
        </p:spPr>
        <p:txBody>
          <a:bodyPr vert="horz" wrap="square" lIns="0" tIns="94615" rIns="0" bIns="0" rtlCol="0">
            <a:spAutoFit/>
          </a:bodyPr>
          <a:lstStyle/>
          <a:p>
            <a:pPr marL="91440" marR="120014">
              <a:lnSpc>
                <a:spcPts val="3300"/>
              </a:lnSpc>
              <a:spcBef>
                <a:spcPts val="745"/>
              </a:spcBef>
            </a:pPr>
            <a:r>
              <a:rPr lang="pt-BR" sz="2800" dirty="0">
                <a:latin typeface="Calibri Light"/>
                <a:cs typeface="Calibri Light"/>
              </a:rPr>
              <a:t>Nota: no console Python, o </a:t>
            </a:r>
            <a:r>
              <a:rPr lang="pt-BR" sz="2800" dirty="0" err="1">
                <a:latin typeface="Calibri Light"/>
                <a:cs typeface="Calibri Light"/>
              </a:rPr>
              <a:t>slicer.util</a:t>
            </a:r>
            <a:r>
              <a:rPr lang="pt-BR" sz="2800" dirty="0">
                <a:latin typeface="Calibri Light"/>
                <a:cs typeface="Calibri Light"/>
              </a:rPr>
              <a:t> é importado automaticamente.</a:t>
            </a:r>
            <a:endParaRPr lang="en-US" sz="2800" dirty="0">
              <a:latin typeface="Calibri Light"/>
              <a:cs typeface="Calibri Light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221374" y="4830292"/>
            <a:ext cx="5461118" cy="730328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187960" rIns="0" bIns="0" rtlCol="0">
            <a:spAutoFit/>
          </a:bodyPr>
          <a:lstStyle/>
          <a:p>
            <a:pPr marL="255904" marR="793115">
              <a:lnSpc>
                <a:spcPts val="2100"/>
              </a:lnSpc>
              <a:spcBef>
                <a:spcPts val="1480"/>
              </a:spcBef>
              <a:tabLst>
                <a:tab pos="2176780" algn="l"/>
                <a:tab pos="2588260" algn="l"/>
                <a:tab pos="3274060" algn="l"/>
                <a:tab pos="3685540" algn="l"/>
              </a:tabLst>
            </a:pPr>
            <a:r>
              <a:rPr sz="1800" spc="-10" dirty="0">
                <a:latin typeface="Courier New"/>
                <a:cs typeface="Courier New"/>
              </a:rPr>
              <a:t>a=array(‘T1’)</a:t>
            </a:r>
            <a:r>
              <a:rPr sz="1800" dirty="0">
                <a:latin typeface="Courier New"/>
                <a:cs typeface="Courier New"/>
              </a:rPr>
              <a:t>	</a:t>
            </a:r>
            <a:r>
              <a:rPr sz="1800" spc="-25" dirty="0">
                <a:latin typeface="Courier New"/>
                <a:cs typeface="Courier New"/>
              </a:rPr>
              <a:t>;#</a:t>
            </a:r>
            <a:r>
              <a:rPr sz="1800" dirty="0">
                <a:latin typeface="Courier New"/>
                <a:cs typeface="Courier New"/>
              </a:rPr>
              <a:t>	</a:t>
            </a:r>
            <a:r>
              <a:rPr sz="1800" spc="-20" dirty="0">
                <a:latin typeface="Courier New"/>
                <a:cs typeface="Courier New"/>
              </a:rPr>
              <a:t>same</a:t>
            </a:r>
            <a:r>
              <a:rPr sz="1800" dirty="0">
                <a:latin typeface="Courier New"/>
                <a:cs typeface="Courier New"/>
              </a:rPr>
              <a:t>	</a:t>
            </a:r>
            <a:r>
              <a:rPr sz="1800" spc="-25" dirty="0">
                <a:latin typeface="Courier New"/>
                <a:cs typeface="Courier New"/>
              </a:rPr>
              <a:t>as</a:t>
            </a:r>
            <a:r>
              <a:rPr sz="1800" dirty="0">
                <a:latin typeface="Courier New"/>
                <a:cs typeface="Courier New"/>
              </a:rPr>
              <a:t>	</a:t>
            </a:r>
            <a:r>
              <a:rPr sz="1800" spc="-10" dirty="0">
                <a:latin typeface="Courier New"/>
                <a:cs typeface="Courier New"/>
              </a:rPr>
              <a:t>above print(a)</a:t>
            </a:r>
            <a:endParaRPr sz="1800" dirty="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143000"/>
            <a:ext cx="9143998" cy="571499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59680" y="0"/>
            <a:ext cx="7624637" cy="973919"/>
          </a:xfrm>
          <a:prstGeom prst="rect">
            <a:avLst/>
          </a:prstGeom>
        </p:spPr>
        <p:txBody>
          <a:bodyPr vert="horz" wrap="square" lIns="0" tIns="293940" rIns="0" bIns="0" rtlCol="0">
            <a:spAutoFit/>
          </a:bodyPr>
          <a:lstStyle/>
          <a:p>
            <a:pPr marL="167005">
              <a:lnSpc>
                <a:spcPct val="100000"/>
              </a:lnSpc>
              <a:spcBef>
                <a:spcPts val="100"/>
              </a:spcBef>
            </a:pPr>
            <a:r>
              <a:rPr lang="pt-BR" dirty="0"/>
              <a:t>Acessando vóxeis em um volume</a:t>
            </a:r>
            <a:endParaRPr spc="-10" dirty="0"/>
          </a:p>
        </p:txBody>
      </p:sp>
      <p:sp>
        <p:nvSpPr>
          <p:cNvPr id="4" name="object 4"/>
          <p:cNvSpPr txBox="1"/>
          <p:nvPr/>
        </p:nvSpPr>
        <p:spPr>
          <a:xfrm>
            <a:off x="5181600" y="2228124"/>
            <a:ext cx="3733800" cy="3597139"/>
          </a:xfrm>
          <a:prstGeom prst="rect">
            <a:avLst/>
          </a:prstGeom>
          <a:solidFill>
            <a:srgbClr val="CDDCAB"/>
          </a:solidFill>
        </p:spPr>
        <p:txBody>
          <a:bodyPr vert="horz" wrap="square" lIns="0" tIns="46990" rIns="0" bIns="0" rtlCol="0">
            <a:spAutoFit/>
          </a:bodyPr>
          <a:lstStyle/>
          <a:p>
            <a:pPr marL="90805" marR="407034" algn="just">
              <a:lnSpc>
                <a:spcPct val="99700"/>
              </a:lnSpc>
              <a:spcBef>
                <a:spcPts val="370"/>
              </a:spcBef>
            </a:pPr>
            <a:r>
              <a:rPr lang="pt-BR" sz="2800" dirty="0">
                <a:latin typeface="Calibri Light"/>
                <a:cs typeface="Calibri Light"/>
              </a:rPr>
              <a:t>O </a:t>
            </a:r>
            <a:r>
              <a:rPr lang="pt-BR" sz="2800" dirty="0" err="1">
                <a:latin typeface="Calibri Light"/>
                <a:cs typeface="Calibri Light"/>
              </a:rPr>
              <a:t>Slicer</a:t>
            </a:r>
            <a:r>
              <a:rPr lang="pt-BR" sz="2800" dirty="0">
                <a:latin typeface="Calibri Light"/>
                <a:cs typeface="Calibri Light"/>
              </a:rPr>
              <a:t> exibe os valores de intensidade da imagem T1.</a:t>
            </a:r>
          </a:p>
          <a:p>
            <a:pPr marL="90805" marR="407034">
              <a:lnSpc>
                <a:spcPct val="99700"/>
              </a:lnSpc>
              <a:spcBef>
                <a:spcPts val="370"/>
              </a:spcBef>
            </a:pPr>
            <a:endParaRPr lang="pt-BR" sz="2800" dirty="0">
              <a:latin typeface="Calibri Light"/>
              <a:cs typeface="Calibri Light"/>
            </a:endParaRPr>
          </a:p>
          <a:p>
            <a:pPr marL="90805" marR="407034">
              <a:lnSpc>
                <a:spcPct val="99700"/>
              </a:lnSpc>
              <a:spcBef>
                <a:spcPts val="370"/>
              </a:spcBef>
            </a:pPr>
            <a:r>
              <a:rPr lang="pt-BR" sz="2800" dirty="0">
                <a:latin typeface="Calibri Light"/>
                <a:cs typeface="Calibri Light"/>
              </a:rPr>
              <a:t>O Python </a:t>
            </a:r>
            <a:r>
              <a:rPr lang="pt-BR" sz="2800" dirty="0" err="1">
                <a:latin typeface="Calibri Light"/>
                <a:cs typeface="Calibri Light"/>
              </a:rPr>
              <a:t>interactor</a:t>
            </a:r>
            <a:r>
              <a:rPr lang="pt-BR" sz="2800" dirty="0">
                <a:latin typeface="Calibri Light"/>
                <a:cs typeface="Calibri Light"/>
              </a:rPr>
              <a:t> mostra uma exibição truncada de um </a:t>
            </a:r>
            <a:r>
              <a:rPr lang="pt-BR" sz="2800" dirty="0" err="1">
                <a:latin typeface="Calibri Light"/>
                <a:cs typeface="Calibri Light"/>
              </a:rPr>
              <a:t>array</a:t>
            </a:r>
            <a:r>
              <a:rPr lang="pt-BR" sz="2800" dirty="0">
                <a:latin typeface="Calibri Light"/>
                <a:cs typeface="Calibri Light"/>
              </a:rPr>
              <a:t> 3D.</a:t>
            </a:r>
            <a:endParaRPr lang="en-US" sz="2800" dirty="0">
              <a:latin typeface="Calibri Light"/>
              <a:cs typeface="Calibri Light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143000"/>
            <a:ext cx="9144000" cy="5715000"/>
            <a:chOff x="0" y="1143000"/>
            <a:chExt cx="9144000" cy="5715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143000"/>
              <a:ext cx="9143998" cy="571499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3221374" y="1509207"/>
              <a:ext cx="5173345" cy="954405"/>
            </a:xfrm>
            <a:custGeom>
              <a:avLst/>
              <a:gdLst/>
              <a:ahLst/>
              <a:cxnLst/>
              <a:rect l="l" t="t" r="r" b="b"/>
              <a:pathLst>
                <a:path w="5173345" h="954405">
                  <a:moveTo>
                    <a:pt x="5172779" y="0"/>
                  </a:moveTo>
                  <a:lnTo>
                    <a:pt x="0" y="0"/>
                  </a:lnTo>
                  <a:lnTo>
                    <a:pt x="0" y="954106"/>
                  </a:lnTo>
                  <a:lnTo>
                    <a:pt x="5172779" y="954106"/>
                  </a:lnTo>
                  <a:lnTo>
                    <a:pt x="5172779" y="0"/>
                  </a:lnTo>
                  <a:close/>
                </a:path>
              </a:pathLst>
            </a:custGeom>
            <a:solidFill>
              <a:srgbClr val="FAA75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221374" y="1509207"/>
              <a:ext cx="5173345" cy="954405"/>
            </a:xfrm>
            <a:custGeom>
              <a:avLst/>
              <a:gdLst/>
              <a:ahLst/>
              <a:cxnLst/>
              <a:rect l="l" t="t" r="r" b="b"/>
              <a:pathLst>
                <a:path w="5173345" h="954405">
                  <a:moveTo>
                    <a:pt x="0" y="0"/>
                  </a:moveTo>
                  <a:lnTo>
                    <a:pt x="5172778" y="0"/>
                  </a:lnTo>
                  <a:lnTo>
                    <a:pt x="5172778" y="954106"/>
                  </a:lnTo>
                  <a:lnTo>
                    <a:pt x="0" y="954106"/>
                  </a:lnTo>
                  <a:lnTo>
                    <a:pt x="0" y="0"/>
                  </a:lnTo>
                  <a:close/>
                </a:path>
              </a:pathLst>
            </a:custGeom>
            <a:ln w="57149">
              <a:solidFill>
                <a:srgbClr val="FAA75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3221374" y="1542227"/>
            <a:ext cx="5173345" cy="879728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91440" marR="160020">
              <a:lnSpc>
                <a:spcPts val="3300"/>
              </a:lnSpc>
              <a:spcBef>
                <a:spcPts val="260"/>
              </a:spcBef>
            </a:pPr>
            <a:r>
              <a:rPr lang="pt-BR" sz="2800" dirty="0">
                <a:latin typeface="Calibri Light"/>
                <a:cs typeface="Calibri Light"/>
              </a:rPr>
              <a:t>Execute o seguinte comando no console Python:</a:t>
            </a:r>
            <a:endParaRPr lang="en-US" sz="2800" dirty="0">
              <a:latin typeface="Calibri Light"/>
              <a:cs typeface="Calibri Light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3146366" y="2410691"/>
            <a:ext cx="5320665" cy="1343025"/>
            <a:chOff x="3146366" y="2410691"/>
            <a:chExt cx="5320665" cy="1343025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46366" y="2410691"/>
              <a:ext cx="5320145" cy="1342505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3221374" y="2463315"/>
              <a:ext cx="5173345" cy="1191895"/>
            </a:xfrm>
            <a:custGeom>
              <a:avLst/>
              <a:gdLst/>
              <a:ahLst/>
              <a:cxnLst/>
              <a:rect l="l" t="t" r="r" b="b"/>
              <a:pathLst>
                <a:path w="5173345" h="1191895">
                  <a:moveTo>
                    <a:pt x="0" y="0"/>
                  </a:moveTo>
                  <a:lnTo>
                    <a:pt x="5172778" y="0"/>
                  </a:lnTo>
                  <a:lnTo>
                    <a:pt x="5172778" y="1191532"/>
                  </a:lnTo>
                  <a:lnTo>
                    <a:pt x="0" y="1191532"/>
                  </a:lnTo>
                  <a:lnTo>
                    <a:pt x="0" y="0"/>
                  </a:lnTo>
                  <a:close/>
                </a:path>
              </a:pathLst>
            </a:custGeom>
            <a:ln w="57149">
              <a:solidFill>
                <a:srgbClr val="FAA75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3221374" y="2463313"/>
            <a:ext cx="5173345" cy="119189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141605" rIns="0" bIns="0" rtlCol="0">
            <a:spAutoFit/>
          </a:bodyPr>
          <a:lstStyle/>
          <a:p>
            <a:pPr marL="225425" marR="2195830">
              <a:lnSpc>
                <a:spcPct val="99500"/>
              </a:lnSpc>
              <a:spcBef>
                <a:spcPts val="1115"/>
              </a:spcBef>
              <a:tabLst>
                <a:tab pos="1185545" algn="l"/>
                <a:tab pos="1459865" algn="l"/>
              </a:tabLst>
            </a:pPr>
            <a:r>
              <a:rPr sz="1800" spc="-10" dirty="0">
                <a:latin typeface="Courier New"/>
                <a:cs typeface="Courier New"/>
              </a:rPr>
              <a:t>min_T1</a:t>
            </a:r>
            <a:r>
              <a:rPr sz="1800" dirty="0">
                <a:latin typeface="Courier New"/>
                <a:cs typeface="Courier New"/>
              </a:rPr>
              <a:t>	</a:t>
            </a:r>
            <a:r>
              <a:rPr sz="1800" spc="-50" dirty="0">
                <a:latin typeface="Courier New"/>
                <a:cs typeface="Courier New"/>
              </a:rPr>
              <a:t>=</a:t>
            </a:r>
            <a:r>
              <a:rPr sz="1800" dirty="0">
                <a:latin typeface="Courier New"/>
                <a:cs typeface="Courier New"/>
              </a:rPr>
              <a:t>	</a:t>
            </a:r>
            <a:r>
              <a:rPr sz="1800" spc="-10" dirty="0">
                <a:latin typeface="Courier New"/>
                <a:cs typeface="Courier New"/>
              </a:rPr>
              <a:t>a.min() max_T1</a:t>
            </a:r>
            <a:r>
              <a:rPr sz="1800" dirty="0">
                <a:latin typeface="Courier New"/>
                <a:cs typeface="Courier New"/>
              </a:rPr>
              <a:t>	</a:t>
            </a:r>
            <a:r>
              <a:rPr sz="1800" spc="-50" dirty="0">
                <a:latin typeface="Courier New"/>
                <a:cs typeface="Courier New"/>
              </a:rPr>
              <a:t>=</a:t>
            </a:r>
            <a:r>
              <a:rPr sz="1800" dirty="0">
                <a:latin typeface="Courier New"/>
                <a:cs typeface="Courier New"/>
              </a:rPr>
              <a:t>	</a:t>
            </a:r>
            <a:r>
              <a:rPr sz="1800" spc="-10" dirty="0">
                <a:latin typeface="Courier New"/>
                <a:cs typeface="Courier New"/>
              </a:rPr>
              <a:t>a.max() print(min_T1,max_T1)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990600" y="-48596"/>
            <a:ext cx="7619172" cy="986727"/>
          </a:xfrm>
          <a:prstGeom prst="rect">
            <a:avLst/>
          </a:prstGeom>
        </p:spPr>
        <p:txBody>
          <a:bodyPr vert="horz" wrap="square" lIns="0" tIns="306624" rIns="0" bIns="0" rtlCol="0">
            <a:spAutoFit/>
          </a:bodyPr>
          <a:lstStyle/>
          <a:p>
            <a:pPr marL="167005">
              <a:lnSpc>
                <a:spcPct val="100000"/>
              </a:lnSpc>
              <a:spcBef>
                <a:spcPts val="100"/>
              </a:spcBef>
            </a:pPr>
            <a:r>
              <a:rPr lang="pt-BR" dirty="0"/>
              <a:t>Acessando vóxeis em um volume</a:t>
            </a:r>
            <a:endParaRPr spc="-10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143000"/>
            <a:ext cx="9143998" cy="5714998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37051" y="5373304"/>
            <a:ext cx="7845425" cy="477054"/>
          </a:xfrm>
          <a:prstGeom prst="rect">
            <a:avLst/>
          </a:prstGeom>
          <a:solidFill>
            <a:srgbClr val="CDDCAB"/>
          </a:solidFill>
        </p:spPr>
        <p:txBody>
          <a:bodyPr vert="horz" wrap="square" lIns="0" tIns="4572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360"/>
              </a:spcBef>
            </a:pPr>
            <a:r>
              <a:rPr lang="pt-BR" sz="2800" dirty="0">
                <a:latin typeface="Calibri Light"/>
                <a:cs typeface="Calibri Light"/>
              </a:rPr>
              <a:t>O </a:t>
            </a:r>
            <a:r>
              <a:rPr lang="pt-BR" sz="2800" dirty="0" err="1">
                <a:latin typeface="Calibri Light"/>
                <a:cs typeface="Calibri Light"/>
              </a:rPr>
              <a:t>Slicer</a:t>
            </a:r>
            <a:r>
              <a:rPr lang="pt-BR" sz="2800" dirty="0">
                <a:latin typeface="Calibri Light"/>
                <a:cs typeface="Calibri Light"/>
              </a:rPr>
              <a:t> retorna os valores mín. e máx. da imagem T1.</a:t>
            </a:r>
            <a:endParaRPr lang="en-US" sz="2800" dirty="0">
              <a:latin typeface="Calibri Light"/>
              <a:cs typeface="Calibri Light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62000" y="-57720"/>
            <a:ext cx="7620000" cy="978712"/>
          </a:xfrm>
          <a:prstGeom prst="rect">
            <a:avLst/>
          </a:prstGeom>
        </p:spPr>
        <p:txBody>
          <a:bodyPr vert="horz" wrap="square" lIns="0" tIns="298687" rIns="0" bIns="0" rtlCol="0">
            <a:spAutoFit/>
          </a:bodyPr>
          <a:lstStyle/>
          <a:p>
            <a:pPr marL="167005">
              <a:lnSpc>
                <a:spcPct val="100000"/>
              </a:lnSpc>
              <a:spcBef>
                <a:spcPts val="100"/>
              </a:spcBef>
            </a:pPr>
            <a:r>
              <a:rPr lang="pt-BR" dirty="0"/>
              <a:t>Acessando vóxeis em um volume</a:t>
            </a:r>
            <a:endParaRPr spc="-10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150095"/>
            <a:ext cx="9144000" cy="5708015"/>
            <a:chOff x="0" y="1150095"/>
            <a:chExt cx="9144000" cy="57080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150095"/>
              <a:ext cx="9143998" cy="570790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3221374" y="1509207"/>
              <a:ext cx="5173345" cy="954405"/>
            </a:xfrm>
            <a:custGeom>
              <a:avLst/>
              <a:gdLst/>
              <a:ahLst/>
              <a:cxnLst/>
              <a:rect l="l" t="t" r="r" b="b"/>
              <a:pathLst>
                <a:path w="5173345" h="954405">
                  <a:moveTo>
                    <a:pt x="5172779" y="0"/>
                  </a:moveTo>
                  <a:lnTo>
                    <a:pt x="0" y="0"/>
                  </a:lnTo>
                  <a:lnTo>
                    <a:pt x="0" y="954106"/>
                  </a:lnTo>
                  <a:lnTo>
                    <a:pt x="5172779" y="954106"/>
                  </a:lnTo>
                  <a:lnTo>
                    <a:pt x="5172779" y="0"/>
                  </a:lnTo>
                  <a:close/>
                </a:path>
              </a:pathLst>
            </a:custGeom>
            <a:solidFill>
              <a:srgbClr val="FAA75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221374" y="1509207"/>
              <a:ext cx="5173345" cy="954405"/>
            </a:xfrm>
            <a:custGeom>
              <a:avLst/>
              <a:gdLst/>
              <a:ahLst/>
              <a:cxnLst/>
              <a:rect l="l" t="t" r="r" b="b"/>
              <a:pathLst>
                <a:path w="5173345" h="954405">
                  <a:moveTo>
                    <a:pt x="0" y="0"/>
                  </a:moveTo>
                  <a:lnTo>
                    <a:pt x="5172778" y="0"/>
                  </a:lnTo>
                  <a:lnTo>
                    <a:pt x="5172778" y="954106"/>
                  </a:lnTo>
                  <a:lnTo>
                    <a:pt x="0" y="954106"/>
                  </a:lnTo>
                  <a:lnTo>
                    <a:pt x="0" y="0"/>
                  </a:lnTo>
                  <a:close/>
                </a:path>
              </a:pathLst>
            </a:custGeom>
            <a:ln w="57149">
              <a:solidFill>
                <a:srgbClr val="FAA75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3221374" y="1542227"/>
            <a:ext cx="5173345" cy="879728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91440" marR="160020">
              <a:lnSpc>
                <a:spcPts val="3300"/>
              </a:lnSpc>
              <a:spcBef>
                <a:spcPts val="260"/>
              </a:spcBef>
            </a:pPr>
            <a:r>
              <a:rPr lang="pt-BR" sz="2800" dirty="0">
                <a:latin typeface="Calibri Light"/>
                <a:cs typeface="Calibri Light"/>
              </a:rPr>
              <a:t>Execute o seguinte comando no console Python:</a:t>
            </a:r>
            <a:endParaRPr lang="en-US" sz="2800" dirty="0">
              <a:latin typeface="Calibri Light"/>
              <a:cs typeface="Calibri Light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3146366" y="2410691"/>
            <a:ext cx="5320665" cy="1343025"/>
            <a:chOff x="3146366" y="2410691"/>
            <a:chExt cx="5320665" cy="1343025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46366" y="2410691"/>
              <a:ext cx="5320145" cy="1342505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3221374" y="2463315"/>
              <a:ext cx="5173345" cy="1191895"/>
            </a:xfrm>
            <a:custGeom>
              <a:avLst/>
              <a:gdLst/>
              <a:ahLst/>
              <a:cxnLst/>
              <a:rect l="l" t="t" r="r" b="b"/>
              <a:pathLst>
                <a:path w="5173345" h="1191895">
                  <a:moveTo>
                    <a:pt x="0" y="0"/>
                  </a:moveTo>
                  <a:lnTo>
                    <a:pt x="5172778" y="0"/>
                  </a:lnTo>
                  <a:lnTo>
                    <a:pt x="5172778" y="1191532"/>
                  </a:lnTo>
                  <a:lnTo>
                    <a:pt x="0" y="1191532"/>
                  </a:lnTo>
                  <a:lnTo>
                    <a:pt x="0" y="0"/>
                  </a:lnTo>
                  <a:close/>
                </a:path>
              </a:pathLst>
            </a:custGeom>
            <a:ln w="57149">
              <a:solidFill>
                <a:srgbClr val="FAA75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3221374" y="2463313"/>
            <a:ext cx="5173345" cy="119189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139700" rIns="0" bIns="0" rtlCol="0">
            <a:spAutoFit/>
          </a:bodyPr>
          <a:lstStyle/>
          <a:p>
            <a:pPr marL="225425">
              <a:lnSpc>
                <a:spcPct val="100000"/>
              </a:lnSpc>
              <a:spcBef>
                <a:spcPts val="1100"/>
              </a:spcBef>
            </a:pPr>
            <a:r>
              <a:rPr sz="1800" spc="-10" dirty="0">
                <a:latin typeface="Courier New"/>
                <a:cs typeface="Courier New"/>
              </a:rPr>
              <a:t>print(a.shape)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609600" y="-57720"/>
            <a:ext cx="8077200" cy="978712"/>
          </a:xfrm>
          <a:prstGeom prst="rect">
            <a:avLst/>
          </a:prstGeom>
        </p:spPr>
        <p:txBody>
          <a:bodyPr vert="horz" wrap="square" lIns="0" tIns="298687" rIns="0" bIns="0" rtlCol="0">
            <a:spAutoFit/>
          </a:bodyPr>
          <a:lstStyle/>
          <a:p>
            <a:pPr marL="119380">
              <a:lnSpc>
                <a:spcPct val="100000"/>
              </a:lnSpc>
              <a:spcBef>
                <a:spcPts val="100"/>
              </a:spcBef>
            </a:pPr>
            <a:r>
              <a:rPr lang="pt-BR" dirty="0"/>
              <a:t>Modificando vóxeis em um volume</a:t>
            </a:r>
            <a:endParaRPr lang="en-US" spc="-10" dirty="0"/>
          </a:p>
        </p:txBody>
      </p:sp>
      <p:sp>
        <p:nvSpPr>
          <p:cNvPr id="12" name="object 12"/>
          <p:cNvSpPr txBox="1"/>
          <p:nvPr/>
        </p:nvSpPr>
        <p:spPr>
          <a:xfrm>
            <a:off x="1970025" y="5265865"/>
            <a:ext cx="6346825" cy="477054"/>
          </a:xfrm>
          <a:prstGeom prst="rect">
            <a:avLst/>
          </a:prstGeom>
          <a:solidFill>
            <a:srgbClr val="CDDCAB"/>
          </a:solidFill>
        </p:spPr>
        <p:txBody>
          <a:bodyPr vert="horz" wrap="square" lIns="0" tIns="45720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360"/>
              </a:spcBef>
            </a:pPr>
            <a:r>
              <a:rPr lang="pt-BR" sz="2800" dirty="0">
                <a:latin typeface="Calibri Light"/>
                <a:cs typeface="Calibri Light"/>
              </a:rPr>
              <a:t>O </a:t>
            </a:r>
            <a:r>
              <a:rPr lang="pt-BR" sz="2800" dirty="0" err="1">
                <a:latin typeface="Calibri Light"/>
                <a:cs typeface="Calibri Light"/>
              </a:rPr>
              <a:t>Slicer</a:t>
            </a:r>
            <a:r>
              <a:rPr lang="pt-BR" sz="2800" dirty="0">
                <a:latin typeface="Calibri Light"/>
                <a:cs typeface="Calibri Light"/>
              </a:rPr>
              <a:t> retorna as dimensões da imagem.</a:t>
            </a:r>
            <a:endParaRPr lang="en-US" sz="2800" dirty="0">
              <a:latin typeface="Calibri Light"/>
              <a:cs typeface="Calibri Light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143000"/>
            <a:ext cx="9144000" cy="5715000"/>
            <a:chOff x="0" y="1143000"/>
            <a:chExt cx="9144000" cy="5715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143000"/>
              <a:ext cx="9143998" cy="571499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457200" y="1682961"/>
              <a:ext cx="4453255" cy="954405"/>
            </a:xfrm>
            <a:custGeom>
              <a:avLst/>
              <a:gdLst/>
              <a:ahLst/>
              <a:cxnLst/>
              <a:rect l="l" t="t" r="r" b="b"/>
              <a:pathLst>
                <a:path w="4453255" h="954405">
                  <a:moveTo>
                    <a:pt x="4452641" y="0"/>
                  </a:moveTo>
                  <a:lnTo>
                    <a:pt x="0" y="0"/>
                  </a:lnTo>
                  <a:lnTo>
                    <a:pt x="0" y="954106"/>
                  </a:lnTo>
                  <a:lnTo>
                    <a:pt x="4452641" y="954106"/>
                  </a:lnTo>
                  <a:lnTo>
                    <a:pt x="4452641" y="0"/>
                  </a:lnTo>
                  <a:close/>
                </a:path>
              </a:pathLst>
            </a:custGeom>
            <a:solidFill>
              <a:srgbClr val="FAA75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57200" y="1682962"/>
              <a:ext cx="4453255" cy="954405"/>
            </a:xfrm>
            <a:custGeom>
              <a:avLst/>
              <a:gdLst/>
              <a:ahLst/>
              <a:cxnLst/>
              <a:rect l="l" t="t" r="r" b="b"/>
              <a:pathLst>
                <a:path w="4453255" h="954405">
                  <a:moveTo>
                    <a:pt x="0" y="0"/>
                  </a:moveTo>
                  <a:lnTo>
                    <a:pt x="4452641" y="0"/>
                  </a:lnTo>
                  <a:lnTo>
                    <a:pt x="4452641" y="954106"/>
                  </a:lnTo>
                  <a:lnTo>
                    <a:pt x="0" y="954106"/>
                  </a:lnTo>
                  <a:lnTo>
                    <a:pt x="0" y="0"/>
                  </a:lnTo>
                  <a:close/>
                </a:path>
              </a:pathLst>
            </a:custGeom>
            <a:ln w="57149">
              <a:solidFill>
                <a:srgbClr val="FAA75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82386" y="-57720"/>
            <a:ext cx="8075814" cy="978712"/>
          </a:xfrm>
          <a:prstGeom prst="rect">
            <a:avLst/>
          </a:prstGeom>
        </p:spPr>
        <p:txBody>
          <a:bodyPr vert="horz" wrap="square" lIns="0" tIns="298687" rIns="0" bIns="0" rtlCol="0">
            <a:spAutoFit/>
          </a:bodyPr>
          <a:lstStyle/>
          <a:p>
            <a:pPr marL="119380">
              <a:lnSpc>
                <a:spcPct val="100000"/>
              </a:lnSpc>
              <a:spcBef>
                <a:spcPts val="100"/>
              </a:spcBef>
            </a:pPr>
            <a:r>
              <a:rPr lang="pt-BR" dirty="0"/>
              <a:t>Modificando vóxeis em um volume</a:t>
            </a:r>
            <a:endParaRPr spc="-10" dirty="0"/>
          </a:p>
        </p:txBody>
      </p:sp>
      <p:sp>
        <p:nvSpPr>
          <p:cNvPr id="7" name="object 7"/>
          <p:cNvSpPr txBox="1"/>
          <p:nvPr/>
        </p:nvSpPr>
        <p:spPr>
          <a:xfrm>
            <a:off x="485776" y="1715982"/>
            <a:ext cx="4396105" cy="879728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62230" marR="175260">
              <a:lnSpc>
                <a:spcPts val="3300"/>
              </a:lnSpc>
              <a:spcBef>
                <a:spcPts val="260"/>
              </a:spcBef>
            </a:pPr>
            <a:r>
              <a:rPr lang="pt-BR" sz="2400" dirty="0">
                <a:latin typeface="Calibri Light"/>
                <a:cs typeface="Calibri Light"/>
              </a:rPr>
              <a:t>Execute os seguintes comandos no console Python:</a:t>
            </a:r>
            <a:endParaRPr lang="en-US" sz="2400" dirty="0">
              <a:latin typeface="Calibri Light"/>
              <a:cs typeface="Calibri Light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382385" y="2635134"/>
            <a:ext cx="4601210" cy="1338580"/>
            <a:chOff x="382385" y="2635134"/>
            <a:chExt cx="4601210" cy="1338580"/>
          </a:xfrm>
        </p:grpSpPr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2385" y="2635134"/>
              <a:ext cx="4601094" cy="1338348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457201" y="2685877"/>
              <a:ext cx="4453255" cy="1191895"/>
            </a:xfrm>
            <a:custGeom>
              <a:avLst/>
              <a:gdLst/>
              <a:ahLst/>
              <a:cxnLst/>
              <a:rect l="l" t="t" r="r" b="b"/>
              <a:pathLst>
                <a:path w="4453255" h="1191895">
                  <a:moveTo>
                    <a:pt x="0" y="0"/>
                  </a:moveTo>
                  <a:lnTo>
                    <a:pt x="4452640" y="0"/>
                  </a:lnTo>
                  <a:lnTo>
                    <a:pt x="4452640" y="1191532"/>
                  </a:lnTo>
                  <a:lnTo>
                    <a:pt x="0" y="1191532"/>
                  </a:lnTo>
                  <a:lnTo>
                    <a:pt x="0" y="0"/>
                  </a:lnTo>
                  <a:close/>
                </a:path>
              </a:pathLst>
            </a:custGeom>
            <a:ln w="57149">
              <a:solidFill>
                <a:srgbClr val="FAA75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457201" y="2685877"/>
            <a:ext cx="4453255" cy="119189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91440" rIns="0" bIns="0" rtlCol="0">
            <a:spAutoFit/>
          </a:bodyPr>
          <a:lstStyle/>
          <a:p>
            <a:pPr marL="225425">
              <a:lnSpc>
                <a:spcPts val="2130"/>
              </a:lnSpc>
              <a:spcBef>
                <a:spcPts val="720"/>
              </a:spcBef>
            </a:pPr>
            <a:r>
              <a:rPr sz="1800" spc="-10" dirty="0">
                <a:latin typeface="Courier New"/>
                <a:cs typeface="Courier New"/>
              </a:rPr>
              <a:t>a[a&lt;800]=0</a:t>
            </a:r>
            <a:endParaRPr sz="1800">
              <a:latin typeface="Courier New"/>
              <a:cs typeface="Courier New"/>
            </a:endParaRPr>
          </a:p>
          <a:p>
            <a:pPr marL="225425">
              <a:lnSpc>
                <a:spcPts val="2130"/>
              </a:lnSpc>
            </a:pPr>
            <a:r>
              <a:rPr sz="1800" spc="-10" dirty="0">
                <a:latin typeface="Courier New"/>
                <a:cs typeface="Courier New"/>
              </a:rPr>
              <a:t>arrayFromVolumeModified(n)</a:t>
            </a:r>
            <a:endParaRPr sz="1800">
              <a:latin typeface="Courier New"/>
              <a:cs typeface="Courier New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3670456" y="5043561"/>
            <a:ext cx="5230495" cy="1442720"/>
            <a:chOff x="3670456" y="5043561"/>
            <a:chExt cx="5230495" cy="1442720"/>
          </a:xfrm>
        </p:grpSpPr>
        <p:sp>
          <p:nvSpPr>
            <p:cNvPr id="13" name="object 13"/>
            <p:cNvSpPr/>
            <p:nvPr/>
          </p:nvSpPr>
          <p:spPr>
            <a:xfrm>
              <a:off x="3699031" y="5072136"/>
              <a:ext cx="5173345" cy="1385570"/>
            </a:xfrm>
            <a:custGeom>
              <a:avLst/>
              <a:gdLst/>
              <a:ahLst/>
              <a:cxnLst/>
              <a:rect l="l" t="t" r="r" b="b"/>
              <a:pathLst>
                <a:path w="5173345" h="1385570">
                  <a:moveTo>
                    <a:pt x="5172779" y="0"/>
                  </a:moveTo>
                  <a:lnTo>
                    <a:pt x="0" y="0"/>
                  </a:lnTo>
                  <a:lnTo>
                    <a:pt x="0" y="1384994"/>
                  </a:lnTo>
                  <a:lnTo>
                    <a:pt x="5172779" y="1384994"/>
                  </a:lnTo>
                  <a:lnTo>
                    <a:pt x="5172779" y="0"/>
                  </a:lnTo>
                  <a:close/>
                </a:path>
              </a:pathLst>
            </a:custGeom>
            <a:solidFill>
              <a:srgbClr val="FAA75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699031" y="5072136"/>
              <a:ext cx="5173345" cy="1385570"/>
            </a:xfrm>
            <a:custGeom>
              <a:avLst/>
              <a:gdLst/>
              <a:ahLst/>
              <a:cxnLst/>
              <a:rect l="l" t="t" r="r" b="b"/>
              <a:pathLst>
                <a:path w="5173345" h="1385570">
                  <a:moveTo>
                    <a:pt x="0" y="0"/>
                  </a:moveTo>
                  <a:lnTo>
                    <a:pt x="5172779" y="0"/>
                  </a:lnTo>
                  <a:lnTo>
                    <a:pt x="5172779" y="1384994"/>
                  </a:lnTo>
                  <a:lnTo>
                    <a:pt x="0" y="1384994"/>
                  </a:lnTo>
                  <a:lnTo>
                    <a:pt x="0" y="0"/>
                  </a:lnTo>
                  <a:close/>
                </a:path>
              </a:pathLst>
            </a:custGeom>
            <a:ln w="57149">
              <a:solidFill>
                <a:srgbClr val="FAA75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3727606" y="5105156"/>
            <a:ext cx="5116195" cy="13030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62865" marR="196215">
              <a:lnSpc>
                <a:spcPct val="99700"/>
              </a:lnSpc>
              <a:spcBef>
                <a:spcPts val="110"/>
              </a:spcBef>
            </a:pPr>
            <a:r>
              <a:rPr lang="pt-BR" sz="2800" dirty="0">
                <a:latin typeface="Calibri Light"/>
                <a:cs typeface="Calibri Light"/>
              </a:rPr>
              <a:t>Este exemplo aplica um limiar de t=800 à imagem e notifica o </a:t>
            </a:r>
            <a:r>
              <a:rPr lang="pt-BR" sz="2800" dirty="0" err="1">
                <a:latin typeface="Calibri Light"/>
                <a:cs typeface="Calibri Light"/>
              </a:rPr>
              <a:t>Slicer</a:t>
            </a:r>
            <a:r>
              <a:rPr lang="pt-BR" sz="2800" dirty="0">
                <a:latin typeface="Calibri Light"/>
                <a:cs typeface="Calibri Light"/>
              </a:rPr>
              <a:t> sobre a modificação.</a:t>
            </a:r>
            <a:endParaRPr lang="en-US" sz="2800" dirty="0">
              <a:latin typeface="Calibri Light"/>
              <a:cs typeface="Calibri Light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143000"/>
            <a:ext cx="9143998" cy="571499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57200" y="-57720"/>
            <a:ext cx="8534400" cy="973919"/>
          </a:xfrm>
          <a:prstGeom prst="rect">
            <a:avLst/>
          </a:prstGeom>
        </p:spPr>
        <p:txBody>
          <a:bodyPr vert="horz" wrap="square" lIns="0" tIns="293940" rIns="0" bIns="0" rtlCol="0">
            <a:spAutoFit/>
          </a:bodyPr>
          <a:lstStyle/>
          <a:p>
            <a:pPr marL="119380">
              <a:lnSpc>
                <a:spcPct val="100000"/>
              </a:lnSpc>
              <a:spcBef>
                <a:spcPts val="100"/>
              </a:spcBef>
            </a:pPr>
            <a:r>
              <a:rPr lang="pt-BR" dirty="0"/>
              <a:t>Modificando vóxeis em um volume</a:t>
            </a:r>
            <a:endParaRPr spc="-10" dirty="0"/>
          </a:p>
        </p:txBody>
      </p:sp>
      <p:sp>
        <p:nvSpPr>
          <p:cNvPr id="4" name="object 4"/>
          <p:cNvSpPr txBox="1"/>
          <p:nvPr/>
        </p:nvSpPr>
        <p:spPr>
          <a:xfrm>
            <a:off x="5054787" y="5620153"/>
            <a:ext cx="4027170" cy="913070"/>
          </a:xfrm>
          <a:prstGeom prst="rect">
            <a:avLst/>
          </a:prstGeom>
          <a:solidFill>
            <a:srgbClr val="D4FDD5"/>
          </a:solidFill>
        </p:spPr>
        <p:txBody>
          <a:bodyPr vert="horz" wrap="square" lIns="0" tIns="66040" rIns="0" bIns="0" rtlCol="0">
            <a:spAutoFit/>
          </a:bodyPr>
          <a:lstStyle/>
          <a:p>
            <a:pPr marL="91440" marR="143510">
              <a:lnSpc>
                <a:spcPts val="3300"/>
              </a:lnSpc>
              <a:spcBef>
                <a:spcPts val="520"/>
              </a:spcBef>
            </a:pPr>
            <a:r>
              <a:rPr lang="pt-BR" sz="2800" dirty="0">
                <a:latin typeface="Calibri Light"/>
                <a:cs typeface="Calibri Light"/>
              </a:rPr>
              <a:t>O </a:t>
            </a:r>
            <a:r>
              <a:rPr lang="pt-BR" sz="2800" dirty="0" err="1">
                <a:latin typeface="Calibri Light"/>
                <a:cs typeface="Calibri Light"/>
              </a:rPr>
              <a:t>Slicer</a:t>
            </a:r>
            <a:r>
              <a:rPr lang="pt-BR" sz="2800" dirty="0">
                <a:latin typeface="Calibri Light"/>
                <a:cs typeface="Calibri Light"/>
              </a:rPr>
              <a:t> exibe o resultado do limiar</a:t>
            </a:r>
            <a:endParaRPr lang="en-US" sz="2800" dirty="0">
              <a:latin typeface="Calibri Light"/>
              <a:cs typeface="Calibri Light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143000"/>
            <a:ext cx="9143998" cy="571499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20028" y="-57720"/>
            <a:ext cx="6709409" cy="978712"/>
          </a:xfrm>
          <a:prstGeom prst="rect">
            <a:avLst/>
          </a:prstGeom>
        </p:spPr>
        <p:txBody>
          <a:bodyPr vert="horz" wrap="square" lIns="0" tIns="298687" rIns="0" bIns="0" rtlCol="0">
            <a:spAutoFit/>
          </a:bodyPr>
          <a:lstStyle/>
          <a:p>
            <a:pPr marL="803910">
              <a:lnSpc>
                <a:spcPct val="100000"/>
              </a:lnSpc>
              <a:spcBef>
                <a:spcPts val="100"/>
              </a:spcBef>
            </a:pPr>
            <a:r>
              <a:rPr lang="pt-BR" dirty="0"/>
              <a:t>Carregando o volume T2</a:t>
            </a:r>
            <a:endParaRPr spc="-10" dirty="0"/>
          </a:p>
        </p:txBody>
      </p:sp>
      <p:sp>
        <p:nvSpPr>
          <p:cNvPr id="4" name="object 4"/>
          <p:cNvSpPr txBox="1"/>
          <p:nvPr/>
        </p:nvSpPr>
        <p:spPr>
          <a:xfrm>
            <a:off x="457200" y="1682962"/>
            <a:ext cx="4453255" cy="907940"/>
          </a:xfrm>
          <a:prstGeom prst="rect">
            <a:avLst/>
          </a:prstGeom>
          <a:solidFill>
            <a:srgbClr val="FAA757"/>
          </a:solidFill>
          <a:ln w="57149">
            <a:solidFill>
              <a:srgbClr val="FAA757"/>
            </a:solidFill>
          </a:ln>
        </p:spPr>
        <p:txBody>
          <a:bodyPr vert="horz" wrap="square" lIns="0" tIns="45719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359"/>
              </a:spcBef>
            </a:pPr>
            <a:r>
              <a:rPr lang="pt-BR" sz="2800" dirty="0">
                <a:latin typeface="Calibri Light"/>
                <a:cs typeface="Calibri Light"/>
              </a:rPr>
              <a:t>Carregue a imagem T2 no </a:t>
            </a:r>
            <a:r>
              <a:rPr lang="pt-BR" sz="2800" dirty="0" err="1">
                <a:latin typeface="Calibri Light"/>
                <a:cs typeface="Calibri Light"/>
              </a:rPr>
              <a:t>Slicer</a:t>
            </a:r>
            <a:r>
              <a:rPr lang="pt-BR" sz="2800" dirty="0">
                <a:latin typeface="Calibri Light"/>
                <a:cs typeface="Calibri Light"/>
              </a:rPr>
              <a:t>:</a:t>
            </a:r>
            <a:endParaRPr lang="en-US" sz="2800" dirty="0">
              <a:latin typeface="Calibri Light"/>
              <a:cs typeface="Calibri Light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82385" y="2635134"/>
            <a:ext cx="8321040" cy="635923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457200" y="2685877"/>
            <a:ext cx="8172450" cy="489584"/>
          </a:xfrm>
          <a:prstGeom prst="rect">
            <a:avLst/>
          </a:prstGeom>
          <a:solidFill>
            <a:srgbClr val="FFFFFF"/>
          </a:solidFill>
          <a:ln w="57149">
            <a:solidFill>
              <a:srgbClr val="FAA757"/>
            </a:solidFill>
          </a:ln>
        </p:spPr>
        <p:txBody>
          <a:bodyPr vert="horz" wrap="square" lIns="0" tIns="153035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1205"/>
              </a:spcBef>
            </a:pPr>
            <a:r>
              <a:rPr sz="1200" spc="-10" dirty="0">
                <a:latin typeface="Courier New"/>
                <a:cs typeface="Courier New"/>
              </a:rPr>
              <a:t>slicer.util.loadVolume(‘/Users/spujol/SlicerCourses/SlicerProgrammingTutorial/T2.nrrd’)</a:t>
            </a:r>
            <a:endParaRPr sz="1200" dirty="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143000"/>
            <a:ext cx="9143998" cy="5714998"/>
            <a:chOff x="0" y="1143000"/>
            <a:chExt cx="9143998" cy="5714998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143000"/>
              <a:ext cx="9143998" cy="571499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457200" y="1682961"/>
              <a:ext cx="4917440" cy="954405"/>
            </a:xfrm>
            <a:custGeom>
              <a:avLst/>
              <a:gdLst/>
              <a:ahLst/>
              <a:cxnLst/>
              <a:rect l="l" t="t" r="r" b="b"/>
              <a:pathLst>
                <a:path w="4917440" h="954405">
                  <a:moveTo>
                    <a:pt x="4916904" y="0"/>
                  </a:moveTo>
                  <a:lnTo>
                    <a:pt x="0" y="0"/>
                  </a:lnTo>
                  <a:lnTo>
                    <a:pt x="0" y="954106"/>
                  </a:lnTo>
                  <a:lnTo>
                    <a:pt x="4916904" y="954106"/>
                  </a:lnTo>
                  <a:lnTo>
                    <a:pt x="4916904" y="0"/>
                  </a:lnTo>
                  <a:close/>
                </a:path>
              </a:pathLst>
            </a:custGeom>
            <a:solidFill>
              <a:srgbClr val="FAA75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2385" y="2635134"/>
              <a:ext cx="5066606" cy="2535382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457201" y="2685875"/>
              <a:ext cx="4917440" cy="1810037"/>
            </a:xfrm>
            <a:custGeom>
              <a:avLst/>
              <a:gdLst/>
              <a:ahLst/>
              <a:cxnLst/>
              <a:rect l="l" t="t" r="r" b="b"/>
              <a:pathLst>
                <a:path w="4917440" h="2386329">
                  <a:moveTo>
                    <a:pt x="4916902" y="0"/>
                  </a:moveTo>
                  <a:lnTo>
                    <a:pt x="0" y="0"/>
                  </a:lnTo>
                  <a:lnTo>
                    <a:pt x="0" y="2386258"/>
                  </a:lnTo>
                  <a:lnTo>
                    <a:pt x="4916902" y="2386258"/>
                  </a:lnTo>
                  <a:lnTo>
                    <a:pt x="491690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762000" y="-57720"/>
            <a:ext cx="7924800" cy="973919"/>
          </a:xfrm>
          <a:prstGeom prst="rect">
            <a:avLst/>
          </a:prstGeom>
        </p:spPr>
        <p:txBody>
          <a:bodyPr vert="horz" wrap="square" lIns="0" tIns="293940" rIns="0" bIns="0" rtlCol="0">
            <a:spAutoFit/>
          </a:bodyPr>
          <a:lstStyle/>
          <a:p>
            <a:pPr marL="351155">
              <a:lnSpc>
                <a:spcPct val="100000"/>
              </a:lnSpc>
              <a:spcBef>
                <a:spcPts val="100"/>
              </a:spcBef>
            </a:pPr>
            <a:r>
              <a:rPr lang="pt-BR" dirty="0"/>
              <a:t>Função Python: </a:t>
            </a:r>
            <a:r>
              <a:rPr lang="pt-BR" dirty="0" err="1"/>
              <a:t>threshold</a:t>
            </a:r>
            <a:r>
              <a:rPr lang="pt-BR" dirty="0"/>
              <a:t> [limiar]</a:t>
            </a:r>
            <a:endParaRPr lang="pt-BR" spc="-10" dirty="0"/>
          </a:p>
        </p:txBody>
      </p:sp>
      <p:sp>
        <p:nvSpPr>
          <p:cNvPr id="8" name="object 8"/>
          <p:cNvSpPr txBox="1"/>
          <p:nvPr/>
        </p:nvSpPr>
        <p:spPr>
          <a:xfrm>
            <a:off x="457201" y="1682962"/>
            <a:ext cx="4917440" cy="2812950"/>
          </a:xfrm>
          <a:prstGeom prst="rect">
            <a:avLst/>
          </a:prstGeom>
          <a:ln w="57150">
            <a:solidFill>
              <a:srgbClr val="FAA757"/>
            </a:solidFill>
          </a:ln>
        </p:spPr>
        <p:txBody>
          <a:bodyPr vert="horz" wrap="square" lIns="0" tIns="66040" rIns="0" bIns="0" rtlCol="0">
            <a:spAutoFit/>
          </a:bodyPr>
          <a:lstStyle/>
          <a:p>
            <a:pPr marL="90805" marR="243840">
              <a:lnSpc>
                <a:spcPts val="3300"/>
              </a:lnSpc>
              <a:spcBef>
                <a:spcPts val="520"/>
              </a:spcBef>
            </a:pPr>
            <a:r>
              <a:rPr lang="pt-BR" sz="2800" dirty="0">
                <a:latin typeface="Calibri Light"/>
                <a:cs typeface="Calibri Light"/>
              </a:rPr>
              <a:t>Crie uma função </a:t>
            </a:r>
            <a:r>
              <a:rPr lang="pt-BR" sz="2800" dirty="0" err="1">
                <a:latin typeface="Calibri Light"/>
                <a:cs typeface="Calibri Light"/>
              </a:rPr>
              <a:t>threshold</a:t>
            </a:r>
            <a:r>
              <a:rPr lang="pt-BR" sz="2800" dirty="0">
                <a:latin typeface="Calibri Light"/>
                <a:cs typeface="Calibri Light"/>
              </a:rPr>
              <a:t> (t) no Python </a:t>
            </a:r>
            <a:r>
              <a:rPr lang="pt-BR" sz="2800" dirty="0" err="1">
                <a:latin typeface="Calibri Light"/>
                <a:cs typeface="Calibri Light"/>
              </a:rPr>
              <a:t>interactor</a:t>
            </a:r>
            <a:r>
              <a:rPr lang="pt-BR" sz="2800" dirty="0">
                <a:latin typeface="Calibri Light"/>
                <a:cs typeface="Calibri Light"/>
              </a:rPr>
              <a:t>:</a:t>
            </a:r>
          </a:p>
          <a:p>
            <a:pPr marL="90805" marR="243840">
              <a:lnSpc>
                <a:spcPts val="3300"/>
              </a:lnSpc>
              <a:spcBef>
                <a:spcPts val="520"/>
              </a:spcBef>
            </a:pPr>
            <a:r>
              <a:rPr lang="en-US" sz="1800" spc="-25" dirty="0">
                <a:latin typeface="Courier New"/>
                <a:cs typeface="Courier New"/>
              </a:rPr>
              <a:t>	def</a:t>
            </a:r>
            <a:r>
              <a:rPr lang="en-US" spc="-25" dirty="0">
                <a:latin typeface="Courier New"/>
                <a:cs typeface="Courier New"/>
              </a:rPr>
              <a:t> </a:t>
            </a:r>
            <a:r>
              <a:rPr lang="en-US" sz="1800" spc="-10" dirty="0">
                <a:latin typeface="Courier New"/>
                <a:cs typeface="Courier New"/>
              </a:rPr>
              <a:t>threshold(t): n=</a:t>
            </a:r>
            <a:r>
              <a:rPr lang="en-US" sz="1800" spc="-10" dirty="0" err="1">
                <a:latin typeface="Courier New"/>
                <a:cs typeface="Courier New"/>
              </a:rPr>
              <a:t>getNode</a:t>
            </a:r>
            <a:r>
              <a:rPr lang="en-US" sz="1800" spc="-10" dirty="0">
                <a:latin typeface="Courier New"/>
                <a:cs typeface="Courier New"/>
              </a:rPr>
              <a:t>(‘T2’) a=array(‘T2’) a[a&lt;t]=0</a:t>
            </a:r>
            <a:endParaRPr lang="en-US" sz="1800" dirty="0">
              <a:latin typeface="Courier New"/>
              <a:cs typeface="Courier New"/>
            </a:endParaRPr>
          </a:p>
          <a:p>
            <a:pPr marL="682625" marR="659130">
              <a:lnSpc>
                <a:spcPts val="2100"/>
              </a:lnSpc>
              <a:spcBef>
                <a:spcPts val="160"/>
              </a:spcBef>
              <a:tabLst>
                <a:tab pos="3426460" algn="l"/>
              </a:tabLst>
            </a:pPr>
            <a:r>
              <a:rPr sz="1800" spc="-10" dirty="0" err="1">
                <a:latin typeface="Courier New"/>
                <a:cs typeface="Courier New"/>
              </a:rPr>
              <a:t>arrayFromVolumeModified</a:t>
            </a:r>
            <a:r>
              <a:rPr sz="1800" spc="-10" dirty="0">
                <a:latin typeface="Courier New"/>
                <a:cs typeface="Courier New"/>
              </a:rPr>
              <a:t>(n) print(‘Thresholding</a:t>
            </a:r>
            <a:r>
              <a:rPr sz="1800" dirty="0">
                <a:latin typeface="Courier New"/>
                <a:cs typeface="Courier New"/>
              </a:rPr>
              <a:t>	</a:t>
            </a:r>
            <a:r>
              <a:rPr sz="1800" spc="-10" dirty="0">
                <a:latin typeface="Courier New"/>
                <a:cs typeface="Courier New"/>
              </a:rPr>
              <a:t>done’)</a:t>
            </a:r>
            <a:endParaRPr sz="1800" dirty="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41172" y="320041"/>
            <a:ext cx="8662035" cy="6217920"/>
          </a:xfrm>
          <a:custGeom>
            <a:avLst/>
            <a:gdLst/>
            <a:ahLst/>
            <a:cxnLst/>
            <a:rect l="l" t="t" r="r" b="b"/>
            <a:pathLst>
              <a:path w="8662035" h="6217920">
                <a:moveTo>
                  <a:pt x="8661652" y="0"/>
                </a:moveTo>
                <a:lnTo>
                  <a:pt x="0" y="0"/>
                </a:lnTo>
                <a:lnTo>
                  <a:pt x="0" y="6217918"/>
                </a:lnTo>
                <a:lnTo>
                  <a:pt x="8661652" y="6217918"/>
                </a:lnTo>
                <a:lnTo>
                  <a:pt x="8661652" y="0"/>
                </a:lnTo>
                <a:close/>
              </a:path>
            </a:pathLst>
          </a:custGeom>
          <a:solidFill>
            <a:srgbClr val="000000">
              <a:alpha val="783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828799" y="3081020"/>
            <a:ext cx="1347251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pt-BR" sz="4400" spc="-10" dirty="0">
                <a:solidFill>
                  <a:srgbClr val="4F81BD"/>
                </a:solidFill>
                <a:latin typeface="Calibri Light"/>
                <a:cs typeface="Calibri Light"/>
              </a:rPr>
              <a:t>Aviso</a:t>
            </a:r>
            <a:endParaRPr sz="4400" dirty="0">
              <a:latin typeface="Calibri Light"/>
              <a:cs typeface="Calibri Light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490721" y="2057400"/>
            <a:ext cx="0" cy="2743200"/>
          </a:xfrm>
          <a:custGeom>
            <a:avLst/>
            <a:gdLst/>
            <a:ahLst/>
            <a:cxnLst/>
            <a:rect l="l" t="t" r="r" b="b"/>
            <a:pathLst>
              <a:path h="2743200">
                <a:moveTo>
                  <a:pt x="0" y="0"/>
                </a:moveTo>
                <a:lnTo>
                  <a:pt x="1" y="2743199"/>
                </a:lnTo>
              </a:path>
            </a:pathLst>
          </a:custGeom>
          <a:ln w="19049">
            <a:solidFill>
              <a:srgbClr val="32323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810763" y="2232152"/>
            <a:ext cx="4575175" cy="980440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355600" marR="5080" indent="-342900" algn="just">
              <a:lnSpc>
                <a:spcPts val="2500"/>
              </a:lnSpc>
              <a:spcBef>
                <a:spcPts val="200"/>
              </a:spcBef>
              <a:buFont typeface="Arial MT"/>
              <a:buChar char="•"/>
              <a:tabLst>
                <a:tab pos="355600" algn="l"/>
              </a:tabLst>
            </a:pPr>
            <a:r>
              <a:rPr lang="pt-BR" sz="2100" dirty="0">
                <a:latin typeface="Calibri Light"/>
                <a:cs typeface="Calibri Light"/>
              </a:rPr>
              <a:t>O 3D </a:t>
            </a:r>
            <a:r>
              <a:rPr lang="pt-BR" sz="2100" dirty="0" err="1">
                <a:latin typeface="Calibri Light"/>
                <a:cs typeface="Calibri Light"/>
              </a:rPr>
              <a:t>Slicer</a:t>
            </a:r>
            <a:r>
              <a:rPr lang="pt-BR" sz="2100" dirty="0">
                <a:latin typeface="Calibri Light"/>
                <a:cs typeface="Calibri Light"/>
              </a:rPr>
              <a:t> é um </a:t>
            </a:r>
            <a:r>
              <a:rPr lang="pt-BR" sz="2100" i="1" dirty="0">
                <a:latin typeface="Calibri Light"/>
                <a:cs typeface="Calibri Light"/>
              </a:rPr>
              <a:t>software</a:t>
            </a:r>
            <a:r>
              <a:rPr lang="pt-BR" sz="2100" dirty="0">
                <a:latin typeface="Calibri Light"/>
                <a:cs typeface="Calibri Light"/>
              </a:rPr>
              <a:t> livre de código aberto distribuído sob uma licença no estilo BSD.</a:t>
            </a:r>
            <a:endParaRPr lang="en-US" sz="2100" dirty="0">
              <a:latin typeface="Calibri Light"/>
              <a:cs typeface="Calibri Ligh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810763" y="3629659"/>
            <a:ext cx="4264660" cy="1304011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55600" marR="5080" indent="-342900" algn="just">
              <a:lnSpc>
                <a:spcPct val="101099"/>
              </a:lnSpc>
              <a:spcBef>
                <a:spcPts val="70"/>
              </a:spcBef>
              <a:buFont typeface="Arial MT"/>
              <a:buChar char="•"/>
              <a:tabLst>
                <a:tab pos="355600" algn="l"/>
              </a:tabLst>
            </a:pPr>
            <a:r>
              <a:rPr lang="pt-BR" sz="2100" dirty="0">
                <a:latin typeface="Calibri Light"/>
                <a:cs typeface="Calibri Light"/>
              </a:rPr>
              <a:t>O </a:t>
            </a:r>
            <a:r>
              <a:rPr lang="pt-BR" sz="2100" i="1" dirty="0">
                <a:latin typeface="Calibri Light"/>
                <a:cs typeface="Calibri Light"/>
              </a:rPr>
              <a:t>software </a:t>
            </a:r>
            <a:r>
              <a:rPr lang="pt-BR" sz="2100" dirty="0">
                <a:latin typeface="Calibri Light"/>
                <a:cs typeface="Calibri Light"/>
              </a:rPr>
              <a:t>não é aprovado pela FDA nem possui marcação CE, sendo destinado apenas para uso em pesquisa.</a:t>
            </a:r>
            <a:endParaRPr lang="en-US" sz="2100" dirty="0">
              <a:latin typeface="Calibri Light"/>
              <a:cs typeface="Calibri Light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143000"/>
            <a:ext cx="9143998" cy="5714998"/>
            <a:chOff x="0" y="1143000"/>
            <a:chExt cx="9143998" cy="5714998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143000"/>
              <a:ext cx="9143998" cy="571499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457200" y="2119804"/>
              <a:ext cx="4917440" cy="523240"/>
            </a:xfrm>
            <a:custGeom>
              <a:avLst/>
              <a:gdLst/>
              <a:ahLst/>
              <a:cxnLst/>
              <a:rect l="l" t="t" r="r" b="b"/>
              <a:pathLst>
                <a:path w="4917440" h="523239">
                  <a:moveTo>
                    <a:pt x="4916904" y="0"/>
                  </a:moveTo>
                  <a:lnTo>
                    <a:pt x="0" y="0"/>
                  </a:lnTo>
                  <a:lnTo>
                    <a:pt x="0" y="523220"/>
                  </a:lnTo>
                  <a:lnTo>
                    <a:pt x="4916904" y="523220"/>
                  </a:lnTo>
                  <a:lnTo>
                    <a:pt x="4916904" y="0"/>
                  </a:lnTo>
                  <a:close/>
                </a:path>
              </a:pathLst>
            </a:custGeom>
            <a:solidFill>
              <a:srgbClr val="FAA75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2385" y="2635134"/>
              <a:ext cx="5066606" cy="76477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457201" y="2685876"/>
              <a:ext cx="4917440" cy="380341"/>
            </a:xfrm>
            <a:custGeom>
              <a:avLst/>
              <a:gdLst/>
              <a:ahLst/>
              <a:cxnLst/>
              <a:rect l="l" t="t" r="r" b="b"/>
              <a:pathLst>
                <a:path w="4917440" h="615314">
                  <a:moveTo>
                    <a:pt x="4916902" y="0"/>
                  </a:moveTo>
                  <a:lnTo>
                    <a:pt x="0" y="0"/>
                  </a:lnTo>
                  <a:lnTo>
                    <a:pt x="0" y="614700"/>
                  </a:lnTo>
                  <a:lnTo>
                    <a:pt x="4916902" y="614700"/>
                  </a:lnTo>
                  <a:lnTo>
                    <a:pt x="491690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220028" y="-57720"/>
            <a:ext cx="6709409" cy="986727"/>
          </a:xfrm>
          <a:prstGeom prst="rect">
            <a:avLst/>
          </a:prstGeom>
        </p:spPr>
        <p:txBody>
          <a:bodyPr vert="horz" wrap="square" lIns="0" tIns="306624" rIns="0" bIns="0" rtlCol="0">
            <a:spAutoFit/>
          </a:bodyPr>
          <a:lstStyle/>
          <a:p>
            <a:pPr marL="351155">
              <a:lnSpc>
                <a:spcPct val="100000"/>
              </a:lnSpc>
              <a:spcBef>
                <a:spcPts val="100"/>
              </a:spcBef>
            </a:pPr>
            <a:r>
              <a:rPr lang="pt-BR" dirty="0"/>
              <a:t>Função Python: </a:t>
            </a:r>
            <a:r>
              <a:rPr lang="pt-BR" dirty="0" err="1"/>
              <a:t>threshold</a:t>
            </a:r>
            <a:endParaRPr lang="pt-BR" spc="-10" dirty="0"/>
          </a:p>
        </p:txBody>
      </p:sp>
      <p:sp>
        <p:nvSpPr>
          <p:cNvPr id="8" name="object 8"/>
          <p:cNvSpPr txBox="1"/>
          <p:nvPr/>
        </p:nvSpPr>
        <p:spPr>
          <a:xfrm>
            <a:off x="457200" y="2119805"/>
            <a:ext cx="4917440" cy="946412"/>
          </a:xfrm>
          <a:prstGeom prst="rect">
            <a:avLst/>
          </a:prstGeom>
          <a:ln w="57150">
            <a:solidFill>
              <a:srgbClr val="FAA757"/>
            </a:solidFill>
          </a:ln>
        </p:spPr>
        <p:txBody>
          <a:bodyPr vert="horz" wrap="square" lIns="0" tIns="45719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359"/>
              </a:spcBef>
            </a:pPr>
            <a:r>
              <a:rPr lang="pt-BR" sz="2800" dirty="0">
                <a:latin typeface="Calibri Light"/>
                <a:cs typeface="Calibri Light"/>
              </a:rPr>
              <a:t>Execute a função </a:t>
            </a:r>
            <a:r>
              <a:rPr lang="pt-BR" sz="2800" dirty="0" err="1">
                <a:latin typeface="Calibri Light"/>
                <a:cs typeface="Calibri Light"/>
              </a:rPr>
              <a:t>threshold</a:t>
            </a:r>
            <a:r>
              <a:rPr sz="2800" spc="-10" dirty="0">
                <a:latin typeface="Calibri Light"/>
                <a:cs typeface="Calibri Light"/>
              </a:rPr>
              <a:t>:</a:t>
            </a:r>
            <a:endParaRPr sz="2800" dirty="0">
              <a:latin typeface="Calibri Light"/>
              <a:cs typeface="Calibri Light"/>
            </a:endParaRPr>
          </a:p>
          <a:p>
            <a:pPr marL="225425">
              <a:lnSpc>
                <a:spcPct val="100000"/>
              </a:lnSpc>
              <a:spcBef>
                <a:spcPts val="1455"/>
              </a:spcBef>
            </a:pPr>
            <a:r>
              <a:rPr sz="1800" spc="-10" dirty="0">
                <a:latin typeface="Courier New"/>
                <a:cs typeface="Courier New"/>
              </a:rPr>
              <a:t>threshold(500)</a:t>
            </a:r>
            <a:endParaRPr sz="1800" dirty="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143000"/>
            <a:ext cx="9143998" cy="571499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20028" y="-57720"/>
            <a:ext cx="6709409" cy="986727"/>
          </a:xfrm>
          <a:prstGeom prst="rect">
            <a:avLst/>
          </a:prstGeom>
        </p:spPr>
        <p:txBody>
          <a:bodyPr vert="horz" wrap="square" lIns="0" tIns="306624" rIns="0" bIns="0" rtlCol="0">
            <a:spAutoFit/>
          </a:bodyPr>
          <a:lstStyle/>
          <a:p>
            <a:pPr marL="351155">
              <a:lnSpc>
                <a:spcPct val="100000"/>
              </a:lnSpc>
              <a:spcBef>
                <a:spcPts val="100"/>
              </a:spcBef>
            </a:pPr>
            <a:r>
              <a:rPr lang="pt-BR" dirty="0"/>
              <a:t>Função Python: </a:t>
            </a:r>
            <a:r>
              <a:rPr lang="pt-BR" dirty="0" err="1"/>
              <a:t>threshold</a:t>
            </a:r>
            <a:endParaRPr lang="pt-BR" spc="-10" dirty="0"/>
          </a:p>
        </p:txBody>
      </p:sp>
      <p:sp>
        <p:nvSpPr>
          <p:cNvPr id="4" name="object 4"/>
          <p:cNvSpPr txBox="1"/>
          <p:nvPr/>
        </p:nvSpPr>
        <p:spPr>
          <a:xfrm>
            <a:off x="4919108" y="5149613"/>
            <a:ext cx="4027170" cy="1385570"/>
          </a:xfrm>
          <a:prstGeom prst="rect">
            <a:avLst/>
          </a:prstGeom>
          <a:solidFill>
            <a:srgbClr val="D4FDD5"/>
          </a:solidFill>
        </p:spPr>
        <p:txBody>
          <a:bodyPr vert="horz" wrap="square" lIns="0" tIns="46990" rIns="0" bIns="0" rtlCol="0">
            <a:spAutoFit/>
          </a:bodyPr>
          <a:lstStyle/>
          <a:p>
            <a:pPr marL="91440" marR="160655" algn="just">
              <a:lnSpc>
                <a:spcPct val="99700"/>
              </a:lnSpc>
              <a:spcBef>
                <a:spcPts val="370"/>
              </a:spcBef>
            </a:pPr>
            <a:r>
              <a:rPr lang="pt-BR" sz="2800" dirty="0">
                <a:latin typeface="Calibri Light"/>
                <a:cs typeface="Calibri Light"/>
              </a:rPr>
              <a:t>Role pelas fatias para exibir o resultado da função de </a:t>
            </a:r>
            <a:r>
              <a:rPr lang="pt-BR" sz="2800" dirty="0" err="1">
                <a:latin typeface="Calibri Light"/>
                <a:cs typeface="Calibri Light"/>
              </a:rPr>
              <a:t>threshold</a:t>
            </a:r>
            <a:endParaRPr lang="en-US" sz="2800" dirty="0">
              <a:latin typeface="Calibri Light"/>
              <a:cs typeface="Calibri Light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66886" y="498158"/>
            <a:ext cx="2805314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pt-BR" dirty="0"/>
              <a:t>Visão Geral</a:t>
            </a:r>
            <a:endParaRPr spc="-10" dirty="0"/>
          </a:p>
        </p:txBody>
      </p:sp>
      <p:sp>
        <p:nvSpPr>
          <p:cNvPr id="3" name="object 3"/>
          <p:cNvSpPr txBox="1"/>
          <p:nvPr/>
        </p:nvSpPr>
        <p:spPr>
          <a:xfrm>
            <a:off x="535939" y="1633220"/>
            <a:ext cx="8021320" cy="5060360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355600" marR="900430" indent="-342900" algn="just">
              <a:lnSpc>
                <a:spcPts val="3800"/>
              </a:lnSpc>
              <a:spcBef>
                <a:spcPts val="260"/>
              </a:spcBef>
              <a:buFont typeface="Arial MT"/>
              <a:buChar char="•"/>
              <a:tabLst>
                <a:tab pos="355600" algn="l"/>
              </a:tabLst>
            </a:pPr>
            <a:r>
              <a:rPr lang="pt-BR" sz="3200" dirty="0">
                <a:latin typeface="Calibri Light"/>
                <a:cs typeface="Calibri Light"/>
              </a:rPr>
              <a:t>O </a:t>
            </a:r>
            <a:r>
              <a:rPr lang="pt-BR" sz="3200" dirty="0" err="1">
                <a:latin typeface="Calibri Light"/>
                <a:cs typeface="Calibri Light"/>
              </a:rPr>
              <a:t>Slicer</a:t>
            </a:r>
            <a:r>
              <a:rPr lang="pt-BR" sz="3200" dirty="0">
                <a:latin typeface="Calibri Light"/>
                <a:cs typeface="Calibri Light"/>
              </a:rPr>
              <a:t> oferece fácil acesso para analisar e modificar tipos de dados complexos.</a:t>
            </a:r>
          </a:p>
          <a:p>
            <a:pPr marL="355600" marR="900430" indent="-342900" algn="just">
              <a:lnSpc>
                <a:spcPts val="3800"/>
              </a:lnSpc>
              <a:spcBef>
                <a:spcPts val="260"/>
              </a:spcBef>
              <a:buFont typeface="Arial MT"/>
              <a:buChar char="•"/>
              <a:tabLst>
                <a:tab pos="355600" algn="l"/>
              </a:tabLst>
            </a:pPr>
            <a:endParaRPr lang="pt-BR" sz="3200" dirty="0">
              <a:latin typeface="Calibri Light"/>
              <a:cs typeface="Calibri Light"/>
            </a:endParaRPr>
          </a:p>
          <a:p>
            <a:pPr marL="355600" marR="900430" indent="-342900" algn="just">
              <a:lnSpc>
                <a:spcPts val="3800"/>
              </a:lnSpc>
              <a:spcBef>
                <a:spcPts val="260"/>
              </a:spcBef>
              <a:buFont typeface="Arial MT"/>
              <a:buChar char="•"/>
              <a:tabLst>
                <a:tab pos="355600" algn="l"/>
              </a:tabLst>
            </a:pPr>
            <a:r>
              <a:rPr lang="pt-BR" sz="3200" dirty="0">
                <a:latin typeface="Calibri Light"/>
                <a:cs typeface="Calibri Light"/>
              </a:rPr>
              <a:t>O </a:t>
            </a:r>
            <a:r>
              <a:rPr lang="pt-BR" sz="3200" dirty="0" err="1">
                <a:latin typeface="Calibri Light"/>
                <a:cs typeface="Calibri Light"/>
              </a:rPr>
              <a:t>Slicer</a:t>
            </a:r>
            <a:r>
              <a:rPr lang="pt-BR" sz="3200" dirty="0">
                <a:latin typeface="Calibri Light"/>
                <a:cs typeface="Calibri Light"/>
              </a:rPr>
              <a:t> é compatível com uma ampla gama de pacotes de computação científica em Python.</a:t>
            </a:r>
          </a:p>
          <a:p>
            <a:pPr marL="355600" marR="900430" indent="-342900" algn="just">
              <a:lnSpc>
                <a:spcPts val="3800"/>
              </a:lnSpc>
              <a:spcBef>
                <a:spcPts val="260"/>
              </a:spcBef>
              <a:buFont typeface="Arial MT"/>
              <a:buChar char="•"/>
              <a:tabLst>
                <a:tab pos="355600" algn="l"/>
              </a:tabLst>
            </a:pPr>
            <a:endParaRPr lang="pt-BR" sz="3200" dirty="0">
              <a:latin typeface="Calibri Light"/>
              <a:cs typeface="Calibri Light"/>
            </a:endParaRPr>
          </a:p>
          <a:p>
            <a:pPr marL="355600" marR="900430" indent="-342900" algn="just">
              <a:lnSpc>
                <a:spcPts val="3800"/>
              </a:lnSpc>
              <a:spcBef>
                <a:spcPts val="260"/>
              </a:spcBef>
              <a:buFont typeface="Arial MT"/>
              <a:buChar char="•"/>
              <a:tabLst>
                <a:tab pos="355600" algn="l"/>
              </a:tabLst>
            </a:pPr>
            <a:r>
              <a:rPr lang="pt-BR" sz="3200" dirty="0">
                <a:latin typeface="Calibri Light"/>
                <a:cs typeface="Calibri Light"/>
              </a:rPr>
              <a:t>O </a:t>
            </a:r>
            <a:r>
              <a:rPr lang="pt-BR" sz="3200" dirty="0" err="1">
                <a:latin typeface="Calibri Light"/>
                <a:cs typeface="Calibri Light"/>
              </a:rPr>
              <a:t>Slicer</a:t>
            </a:r>
            <a:r>
              <a:rPr lang="pt-BR" sz="3200" dirty="0">
                <a:latin typeface="Calibri Light"/>
                <a:cs typeface="Calibri Light"/>
              </a:rPr>
              <a:t> é um ambiente de pesquisa para realizar experimentos de imagens médicas.</a:t>
            </a:r>
            <a:endParaRPr lang="en-US" sz="3200" dirty="0">
              <a:latin typeface="Calibri Light"/>
              <a:cs typeface="Calibri Light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xfrm>
            <a:off x="3872266" y="1228223"/>
            <a:ext cx="1918934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1610">
              <a:lnSpc>
                <a:spcPct val="100000"/>
              </a:lnSpc>
              <a:spcBef>
                <a:spcPts val="100"/>
              </a:spcBef>
            </a:pPr>
            <a:r>
              <a:rPr sz="4000" dirty="0"/>
              <a:t>Part</a:t>
            </a:r>
            <a:r>
              <a:rPr lang="pt-BR" sz="4000" dirty="0"/>
              <a:t>e</a:t>
            </a:r>
            <a:r>
              <a:rPr sz="4000" spc="-140" dirty="0"/>
              <a:t> </a:t>
            </a:r>
            <a:r>
              <a:rPr sz="4000" spc="-50" dirty="0"/>
              <a:t>3</a:t>
            </a:r>
            <a:endParaRPr sz="4000" dirty="0"/>
          </a:p>
        </p:txBody>
      </p:sp>
      <p:sp>
        <p:nvSpPr>
          <p:cNvPr id="3" name="object 3"/>
          <p:cNvSpPr txBox="1"/>
          <p:nvPr/>
        </p:nvSpPr>
        <p:spPr>
          <a:xfrm>
            <a:off x="914400" y="2688723"/>
            <a:ext cx="7543800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pt-BR" sz="4000" dirty="0">
                <a:latin typeface="Calibri Light"/>
                <a:cs typeface="Calibri Light"/>
              </a:rPr>
              <a:t>Familiarizando-se com o Qt no </a:t>
            </a:r>
            <a:r>
              <a:rPr lang="pt-BR" sz="4000" dirty="0" err="1">
                <a:latin typeface="Calibri Light"/>
                <a:cs typeface="Calibri Light"/>
              </a:rPr>
              <a:t>Slicer</a:t>
            </a:r>
            <a:endParaRPr lang="en-US" sz="4000" dirty="0">
              <a:latin typeface="Calibri Light"/>
              <a:cs typeface="Calibri Light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68578" rIns="0" bIns="0" rtlCol="0">
            <a:spAutoFit/>
          </a:bodyPr>
          <a:lstStyle/>
          <a:p>
            <a:pPr marL="1689100">
              <a:lnSpc>
                <a:spcPct val="100000"/>
              </a:lnSpc>
              <a:spcBef>
                <a:spcPts val="100"/>
              </a:spcBef>
            </a:pPr>
            <a:r>
              <a:rPr dirty="0"/>
              <a:t>Qt</a:t>
            </a:r>
            <a:r>
              <a:rPr spc="-15" dirty="0"/>
              <a:t> </a:t>
            </a:r>
            <a:r>
              <a:rPr dirty="0"/>
              <a:t>&amp;</a:t>
            </a:r>
            <a:r>
              <a:rPr spc="-15" dirty="0"/>
              <a:t> </a:t>
            </a:r>
            <a:r>
              <a:rPr spc="-10" dirty="0"/>
              <a:t>PythonQt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39" y="1592579"/>
            <a:ext cx="7838440" cy="4742324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355600" marR="87630" indent="-342900" algn="just">
              <a:lnSpc>
                <a:spcPts val="3400"/>
              </a:lnSpc>
              <a:spcBef>
                <a:spcPts val="580"/>
              </a:spcBef>
              <a:buFont typeface="Arial MT"/>
              <a:buChar char="•"/>
              <a:tabLst>
                <a:tab pos="355600" algn="l"/>
              </a:tabLst>
            </a:pPr>
            <a:r>
              <a:rPr lang="pt-BR" sz="3200" dirty="0">
                <a:latin typeface="Calibri Light"/>
                <a:cs typeface="Calibri Light"/>
              </a:rPr>
              <a:t>O Qt é a principal ferramenta no </a:t>
            </a:r>
            <a:r>
              <a:rPr lang="pt-BR" sz="3200" dirty="0" err="1">
                <a:latin typeface="Calibri Light"/>
                <a:cs typeface="Calibri Light"/>
              </a:rPr>
              <a:t>Slicer</a:t>
            </a:r>
            <a:r>
              <a:rPr lang="pt-BR" sz="3200" dirty="0">
                <a:latin typeface="Calibri Light"/>
                <a:cs typeface="Calibri Light"/>
              </a:rPr>
              <a:t> para criar </a:t>
            </a:r>
            <a:r>
              <a:rPr lang="pt-BR" sz="3200" i="1" dirty="0">
                <a:latin typeface="Calibri Light"/>
                <a:cs typeface="Calibri Light"/>
              </a:rPr>
              <a:t>widgets</a:t>
            </a:r>
            <a:r>
              <a:rPr lang="pt-BR" sz="3200" dirty="0">
                <a:latin typeface="Calibri Light"/>
                <a:cs typeface="Calibri Light"/>
              </a:rPr>
              <a:t>, diálogos, campos de texto etc.</a:t>
            </a:r>
          </a:p>
          <a:p>
            <a:pPr marL="355600" marR="87630" indent="-342900" algn="just">
              <a:lnSpc>
                <a:spcPts val="3400"/>
              </a:lnSpc>
              <a:spcBef>
                <a:spcPts val="580"/>
              </a:spcBef>
              <a:buFont typeface="Arial MT"/>
              <a:buChar char="•"/>
              <a:tabLst>
                <a:tab pos="355600" algn="l"/>
              </a:tabLst>
            </a:pPr>
            <a:endParaRPr lang="pt-BR" sz="3200" dirty="0">
              <a:latin typeface="Calibri Light"/>
              <a:cs typeface="Calibri Light"/>
            </a:endParaRPr>
          </a:p>
          <a:p>
            <a:pPr marL="355600" marR="87630" indent="-342900" algn="just">
              <a:lnSpc>
                <a:spcPts val="3400"/>
              </a:lnSpc>
              <a:spcBef>
                <a:spcPts val="580"/>
              </a:spcBef>
              <a:buFont typeface="Arial MT"/>
              <a:buChar char="•"/>
              <a:tabLst>
                <a:tab pos="355600" algn="l"/>
              </a:tabLst>
            </a:pPr>
            <a:r>
              <a:rPr lang="pt-BR" sz="3200" dirty="0">
                <a:latin typeface="Calibri Light"/>
                <a:cs typeface="Calibri Light"/>
              </a:rPr>
              <a:t>O </a:t>
            </a:r>
            <a:r>
              <a:rPr lang="pt-BR" sz="3200" dirty="0" err="1">
                <a:latin typeface="Calibri Light"/>
                <a:cs typeface="Calibri Light"/>
              </a:rPr>
              <a:t>PythonQt</a:t>
            </a:r>
            <a:r>
              <a:rPr lang="pt-BR" sz="3200" dirty="0">
                <a:latin typeface="Calibri Light"/>
                <a:cs typeface="Calibri Light"/>
              </a:rPr>
              <a:t> expõe a maioria das funcionalidades do Qt e é acessível por meio do </a:t>
            </a:r>
            <a:r>
              <a:rPr lang="pt-BR" sz="3200" i="1" dirty="0">
                <a:latin typeface="Calibri Light"/>
                <a:cs typeface="Calibri Light"/>
              </a:rPr>
              <a:t>Python </a:t>
            </a:r>
            <a:r>
              <a:rPr lang="pt-BR" sz="3200" i="1" dirty="0" err="1">
                <a:latin typeface="Calibri Light"/>
                <a:cs typeface="Calibri Light"/>
              </a:rPr>
              <a:t>interactor</a:t>
            </a:r>
            <a:r>
              <a:rPr lang="pt-BR" sz="3200" i="1" dirty="0">
                <a:latin typeface="Calibri Light"/>
                <a:cs typeface="Calibri Light"/>
              </a:rPr>
              <a:t> </a:t>
            </a:r>
            <a:r>
              <a:rPr lang="pt-BR" sz="3200" dirty="0">
                <a:latin typeface="Calibri Light"/>
                <a:cs typeface="Calibri Light"/>
              </a:rPr>
              <a:t>no </a:t>
            </a:r>
            <a:r>
              <a:rPr lang="pt-BR" sz="3200" dirty="0" err="1">
                <a:latin typeface="Calibri Light"/>
                <a:cs typeface="Calibri Light"/>
              </a:rPr>
              <a:t>Slicer</a:t>
            </a:r>
            <a:r>
              <a:rPr lang="pt-BR" sz="3200" dirty="0">
                <a:latin typeface="Calibri Light"/>
                <a:cs typeface="Calibri Light"/>
              </a:rPr>
              <a:t>.</a:t>
            </a:r>
          </a:p>
          <a:p>
            <a:pPr marL="355600" marR="87630" indent="-342900" algn="just">
              <a:lnSpc>
                <a:spcPts val="3400"/>
              </a:lnSpc>
              <a:spcBef>
                <a:spcPts val="580"/>
              </a:spcBef>
              <a:buFont typeface="Arial MT"/>
              <a:buChar char="•"/>
              <a:tabLst>
                <a:tab pos="355600" algn="l"/>
              </a:tabLst>
            </a:pPr>
            <a:endParaRPr lang="pt-BR" sz="3200" dirty="0">
              <a:latin typeface="Calibri Light"/>
              <a:cs typeface="Calibri Light"/>
            </a:endParaRPr>
          </a:p>
          <a:p>
            <a:pPr marL="355600" marR="87630" indent="-342900" algn="just">
              <a:lnSpc>
                <a:spcPts val="3400"/>
              </a:lnSpc>
              <a:spcBef>
                <a:spcPts val="580"/>
              </a:spcBef>
              <a:buFont typeface="Arial MT"/>
              <a:buChar char="•"/>
              <a:tabLst>
                <a:tab pos="355600" algn="l"/>
              </a:tabLst>
            </a:pPr>
            <a:r>
              <a:rPr lang="pt-BR" sz="3200" dirty="0">
                <a:latin typeface="Calibri Light"/>
                <a:cs typeface="Calibri Light"/>
              </a:rPr>
              <a:t>Interfaces de usuário podem ser criadas rapidamente para prototipagem e depuração.</a:t>
            </a:r>
            <a:endParaRPr lang="en-US" sz="3200" dirty="0">
              <a:latin typeface="Calibri Light"/>
              <a:cs typeface="Calibri Light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143000"/>
            <a:ext cx="9144000" cy="5715000"/>
            <a:chOff x="0" y="1143000"/>
            <a:chExt cx="9144000" cy="5715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143000"/>
              <a:ext cx="9143998" cy="571499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3321077" y="1977251"/>
              <a:ext cx="5365750" cy="1522730"/>
            </a:xfrm>
            <a:custGeom>
              <a:avLst/>
              <a:gdLst/>
              <a:ahLst/>
              <a:cxnLst/>
              <a:rect l="l" t="t" r="r" b="b"/>
              <a:pathLst>
                <a:path w="5365750" h="1522729">
                  <a:moveTo>
                    <a:pt x="5365720" y="0"/>
                  </a:moveTo>
                  <a:lnTo>
                    <a:pt x="0" y="0"/>
                  </a:lnTo>
                  <a:lnTo>
                    <a:pt x="0" y="1522361"/>
                  </a:lnTo>
                  <a:lnTo>
                    <a:pt x="5365720" y="1522361"/>
                  </a:lnTo>
                  <a:lnTo>
                    <a:pt x="5365720" y="0"/>
                  </a:lnTo>
                  <a:close/>
                </a:path>
              </a:pathLst>
            </a:custGeom>
            <a:solidFill>
              <a:srgbClr val="FAA75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321077" y="1977251"/>
              <a:ext cx="5365750" cy="1522730"/>
            </a:xfrm>
            <a:custGeom>
              <a:avLst/>
              <a:gdLst/>
              <a:ahLst/>
              <a:cxnLst/>
              <a:rect l="l" t="t" r="r" b="b"/>
              <a:pathLst>
                <a:path w="5365750" h="1522729">
                  <a:moveTo>
                    <a:pt x="0" y="0"/>
                  </a:moveTo>
                  <a:lnTo>
                    <a:pt x="5365720" y="0"/>
                  </a:lnTo>
                  <a:lnTo>
                    <a:pt x="5365720" y="1522361"/>
                  </a:lnTo>
                  <a:lnTo>
                    <a:pt x="0" y="1522361"/>
                  </a:lnTo>
                  <a:lnTo>
                    <a:pt x="0" y="0"/>
                  </a:lnTo>
                  <a:close/>
                </a:path>
              </a:pathLst>
            </a:custGeom>
            <a:ln w="57149">
              <a:solidFill>
                <a:srgbClr val="FAA75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8229627" cy="978712"/>
          </a:xfrm>
          <a:prstGeom prst="rect">
            <a:avLst/>
          </a:prstGeom>
        </p:spPr>
        <p:txBody>
          <a:bodyPr vert="horz" wrap="square" lIns="0" tIns="298687" rIns="0" bIns="0" rtlCol="0">
            <a:spAutoFit/>
          </a:bodyPr>
          <a:lstStyle/>
          <a:p>
            <a:pPr marL="725170">
              <a:lnSpc>
                <a:spcPct val="100000"/>
              </a:lnSpc>
              <a:spcBef>
                <a:spcPts val="100"/>
              </a:spcBef>
            </a:pPr>
            <a:r>
              <a:rPr lang="pt-BR" dirty="0"/>
              <a:t>Função Python: </a:t>
            </a:r>
            <a:r>
              <a:rPr spc="-10" dirty="0"/>
              <a:t>toggle</a:t>
            </a:r>
            <a:r>
              <a:rPr lang="pt-BR" spc="-10" dirty="0"/>
              <a:t> [</a:t>
            </a:r>
            <a:r>
              <a:rPr lang="pt-BR" dirty="0"/>
              <a:t>alternar]</a:t>
            </a:r>
            <a:endParaRPr spc="-10" dirty="0"/>
          </a:p>
        </p:txBody>
      </p:sp>
      <p:sp>
        <p:nvSpPr>
          <p:cNvPr id="7" name="object 7"/>
          <p:cNvSpPr txBox="1"/>
          <p:nvPr/>
        </p:nvSpPr>
        <p:spPr>
          <a:xfrm>
            <a:off x="3399816" y="2010271"/>
            <a:ext cx="4563110" cy="879728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12700" marR="5080">
              <a:lnSpc>
                <a:spcPts val="3300"/>
              </a:lnSpc>
              <a:spcBef>
                <a:spcPts val="260"/>
              </a:spcBef>
            </a:pPr>
            <a:r>
              <a:rPr sz="2800" dirty="0">
                <a:latin typeface="Calibri Light"/>
                <a:cs typeface="Calibri Light"/>
              </a:rPr>
              <a:t>Cr</a:t>
            </a:r>
            <a:r>
              <a:rPr lang="pt-BR" sz="2800" dirty="0" err="1">
                <a:latin typeface="Calibri Light"/>
                <a:cs typeface="Calibri Light"/>
              </a:rPr>
              <a:t>ie</a:t>
            </a:r>
            <a:r>
              <a:rPr lang="pt-BR" sz="2800" dirty="0">
                <a:latin typeface="Calibri Light"/>
                <a:cs typeface="Calibri Light"/>
              </a:rPr>
              <a:t> uma função</a:t>
            </a:r>
            <a:r>
              <a:rPr sz="2800" spc="-60" dirty="0">
                <a:latin typeface="Calibri Light"/>
                <a:cs typeface="Calibri Light"/>
              </a:rPr>
              <a:t> </a:t>
            </a:r>
            <a:r>
              <a:rPr sz="2800" dirty="0">
                <a:latin typeface="Calibri Light"/>
                <a:cs typeface="Calibri Light"/>
              </a:rPr>
              <a:t>toggle()</a:t>
            </a:r>
            <a:r>
              <a:rPr sz="2800" spc="-50" dirty="0">
                <a:latin typeface="Calibri Light"/>
                <a:cs typeface="Calibri Light"/>
              </a:rPr>
              <a:t> </a:t>
            </a:r>
            <a:r>
              <a:rPr lang="pt-BR" sz="2800" dirty="0">
                <a:latin typeface="Calibri Light"/>
                <a:cs typeface="Calibri Light"/>
              </a:rPr>
              <a:t>no</a:t>
            </a:r>
            <a:r>
              <a:rPr lang="pt-BR" sz="2800" spc="-50" dirty="0">
                <a:latin typeface="Calibri Light"/>
                <a:cs typeface="Calibri Light"/>
              </a:rPr>
              <a:t> </a:t>
            </a:r>
            <a:r>
              <a:rPr sz="2800" dirty="0">
                <a:latin typeface="Calibri Light"/>
                <a:cs typeface="Calibri Light"/>
              </a:rPr>
              <a:t>Python</a:t>
            </a:r>
            <a:r>
              <a:rPr sz="2800" spc="-40" dirty="0">
                <a:latin typeface="Calibri Light"/>
                <a:cs typeface="Calibri Light"/>
              </a:rPr>
              <a:t> </a:t>
            </a:r>
            <a:r>
              <a:rPr sz="2800" spc="-10" dirty="0">
                <a:latin typeface="Calibri Light"/>
                <a:cs typeface="Calibri Light"/>
              </a:rPr>
              <a:t>interactor:</a:t>
            </a:r>
            <a:endParaRPr sz="2800" dirty="0">
              <a:latin typeface="Calibri Light"/>
              <a:cs typeface="Calibri Light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3246120" y="3133898"/>
            <a:ext cx="5515610" cy="2498090"/>
            <a:chOff x="3246120" y="3133898"/>
            <a:chExt cx="5515610" cy="2498090"/>
          </a:xfrm>
        </p:grpSpPr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46120" y="3133898"/>
              <a:ext cx="5515494" cy="2497974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3321078" y="3186214"/>
              <a:ext cx="5365750" cy="2347595"/>
            </a:xfrm>
            <a:custGeom>
              <a:avLst/>
              <a:gdLst/>
              <a:ahLst/>
              <a:cxnLst/>
              <a:rect l="l" t="t" r="r" b="b"/>
              <a:pathLst>
                <a:path w="5365750" h="2347595">
                  <a:moveTo>
                    <a:pt x="5365720" y="0"/>
                  </a:moveTo>
                  <a:lnTo>
                    <a:pt x="0" y="0"/>
                  </a:lnTo>
                  <a:lnTo>
                    <a:pt x="0" y="2347488"/>
                  </a:lnTo>
                  <a:lnTo>
                    <a:pt x="5365720" y="2347488"/>
                  </a:lnTo>
                  <a:lnTo>
                    <a:pt x="536572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321078" y="3186214"/>
              <a:ext cx="5365750" cy="2347595"/>
            </a:xfrm>
            <a:custGeom>
              <a:avLst/>
              <a:gdLst/>
              <a:ahLst/>
              <a:cxnLst/>
              <a:rect l="l" t="t" r="r" b="b"/>
              <a:pathLst>
                <a:path w="5365750" h="2347595">
                  <a:moveTo>
                    <a:pt x="0" y="0"/>
                  </a:moveTo>
                  <a:lnTo>
                    <a:pt x="5365719" y="0"/>
                  </a:lnTo>
                  <a:lnTo>
                    <a:pt x="5365719" y="2347487"/>
                  </a:lnTo>
                  <a:lnTo>
                    <a:pt x="0" y="2347487"/>
                  </a:lnTo>
                  <a:lnTo>
                    <a:pt x="0" y="0"/>
                  </a:lnTo>
                  <a:close/>
                </a:path>
              </a:pathLst>
            </a:custGeom>
            <a:ln w="57149">
              <a:solidFill>
                <a:srgbClr val="FAA75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287020" marR="1636395" indent="-274955">
              <a:lnSpc>
                <a:spcPct val="98800"/>
              </a:lnSpc>
              <a:spcBef>
                <a:spcPts val="125"/>
              </a:spcBef>
              <a:tabLst>
                <a:tab pos="561340" algn="l"/>
                <a:tab pos="1247140" algn="l"/>
                <a:tab pos="1521460" algn="l"/>
              </a:tabLst>
            </a:pPr>
            <a:r>
              <a:rPr spc="-25" dirty="0"/>
              <a:t>def</a:t>
            </a:r>
            <a:r>
              <a:rPr dirty="0"/>
              <a:t>	</a:t>
            </a:r>
            <a:r>
              <a:rPr spc="-10" dirty="0"/>
              <a:t>toggle(): n=getNode(</a:t>
            </a:r>
            <a:r>
              <a:rPr spc="-10" dirty="0">
                <a:latin typeface="Trebuchet MS"/>
                <a:cs typeface="Trebuchet MS"/>
              </a:rPr>
              <a:t>"</a:t>
            </a:r>
            <a:r>
              <a:rPr spc="-10" dirty="0"/>
              <a:t>T1</a:t>
            </a:r>
            <a:r>
              <a:rPr spc="-10" dirty="0">
                <a:latin typeface="Trebuchet MS"/>
                <a:cs typeface="Trebuchet MS"/>
              </a:rPr>
              <a:t>"</a:t>
            </a:r>
            <a:r>
              <a:rPr spc="-10" dirty="0"/>
              <a:t>) a=array(</a:t>
            </a:r>
            <a:r>
              <a:rPr spc="-10" dirty="0">
                <a:latin typeface="Trebuchet MS"/>
                <a:cs typeface="Trebuchet MS"/>
              </a:rPr>
              <a:t>"</a:t>
            </a:r>
            <a:r>
              <a:rPr spc="-10" dirty="0"/>
              <a:t>T1</a:t>
            </a:r>
            <a:r>
              <a:rPr spc="-10" dirty="0">
                <a:latin typeface="Trebuchet MS"/>
                <a:cs typeface="Trebuchet MS"/>
              </a:rPr>
              <a:t>"</a:t>
            </a:r>
            <a:r>
              <a:rPr spc="-10" dirty="0"/>
              <a:t>) a[a&lt;0]</a:t>
            </a:r>
            <a:r>
              <a:rPr dirty="0"/>
              <a:t>	</a:t>
            </a:r>
            <a:r>
              <a:rPr spc="-50" dirty="0"/>
              <a:t>=</a:t>
            </a:r>
            <a:r>
              <a:rPr dirty="0"/>
              <a:t>	</a:t>
            </a:r>
            <a:r>
              <a:rPr spc="-50" dirty="0"/>
              <a:t>0</a:t>
            </a:r>
          </a:p>
          <a:p>
            <a:pPr marL="287020">
              <a:lnSpc>
                <a:spcPts val="2130"/>
              </a:lnSpc>
              <a:spcBef>
                <a:spcPts val="40"/>
              </a:spcBef>
              <a:tabLst>
                <a:tab pos="1658620" algn="l"/>
                <a:tab pos="1932939" algn="l"/>
              </a:tabLst>
            </a:pPr>
            <a:r>
              <a:rPr spc="-10" dirty="0"/>
              <a:t>a[a&gt;1000]</a:t>
            </a:r>
            <a:r>
              <a:rPr dirty="0"/>
              <a:t>	</a:t>
            </a:r>
            <a:r>
              <a:rPr spc="-50" dirty="0"/>
              <a:t>=</a:t>
            </a:r>
            <a:r>
              <a:rPr dirty="0"/>
              <a:t>	</a:t>
            </a:r>
            <a:r>
              <a:rPr spc="-25" dirty="0"/>
              <a:t>700</a:t>
            </a:r>
          </a:p>
          <a:p>
            <a:pPr marL="287020" marR="5080">
              <a:lnSpc>
                <a:spcPts val="2200"/>
              </a:lnSpc>
              <a:spcBef>
                <a:spcPts val="10"/>
              </a:spcBef>
            </a:pPr>
            <a:r>
              <a:rPr dirty="0"/>
              <a:t>a[:]=a.max()-</a:t>
            </a:r>
            <a:r>
              <a:rPr spc="-50" dirty="0"/>
              <a:t>a </a:t>
            </a:r>
            <a:r>
              <a:rPr spc="-10" dirty="0"/>
              <a:t>arrayFromVolumeModified(n)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143000"/>
            <a:ext cx="9144000" cy="5715000"/>
            <a:chOff x="0" y="1143000"/>
            <a:chExt cx="9144000" cy="5715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143000"/>
              <a:ext cx="9143998" cy="571499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3165572" y="1700395"/>
              <a:ext cx="4917440" cy="1385570"/>
            </a:xfrm>
            <a:custGeom>
              <a:avLst/>
              <a:gdLst/>
              <a:ahLst/>
              <a:cxnLst/>
              <a:rect l="l" t="t" r="r" b="b"/>
              <a:pathLst>
                <a:path w="4917440" h="1385570">
                  <a:moveTo>
                    <a:pt x="4916904" y="0"/>
                  </a:moveTo>
                  <a:lnTo>
                    <a:pt x="0" y="0"/>
                  </a:lnTo>
                  <a:lnTo>
                    <a:pt x="0" y="1384994"/>
                  </a:lnTo>
                  <a:lnTo>
                    <a:pt x="4916904" y="1384994"/>
                  </a:lnTo>
                  <a:lnTo>
                    <a:pt x="4916904" y="0"/>
                  </a:lnTo>
                  <a:close/>
                </a:path>
              </a:pathLst>
            </a:custGeom>
            <a:solidFill>
              <a:srgbClr val="FAA75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165572" y="1700393"/>
              <a:ext cx="4917440" cy="1385570"/>
            </a:xfrm>
            <a:custGeom>
              <a:avLst/>
              <a:gdLst/>
              <a:ahLst/>
              <a:cxnLst/>
              <a:rect l="l" t="t" r="r" b="b"/>
              <a:pathLst>
                <a:path w="4917440" h="1385570">
                  <a:moveTo>
                    <a:pt x="0" y="0"/>
                  </a:moveTo>
                  <a:lnTo>
                    <a:pt x="4916902" y="0"/>
                  </a:lnTo>
                  <a:lnTo>
                    <a:pt x="4916902" y="1384994"/>
                  </a:lnTo>
                  <a:lnTo>
                    <a:pt x="0" y="1384994"/>
                  </a:lnTo>
                  <a:lnTo>
                    <a:pt x="0" y="0"/>
                  </a:lnTo>
                  <a:close/>
                </a:path>
              </a:pathLst>
            </a:custGeom>
            <a:ln w="57149">
              <a:solidFill>
                <a:srgbClr val="FAA75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685800" y="-57720"/>
            <a:ext cx="8001000" cy="976422"/>
          </a:xfrm>
          <a:prstGeom prst="rect">
            <a:avLst/>
          </a:prstGeom>
        </p:spPr>
        <p:txBody>
          <a:bodyPr vert="horz" wrap="square" lIns="0" tIns="296419" rIns="0" bIns="0" rtlCol="0">
            <a:spAutoFit/>
          </a:bodyPr>
          <a:lstStyle/>
          <a:p>
            <a:pPr marL="454025">
              <a:lnSpc>
                <a:spcPct val="100000"/>
              </a:lnSpc>
              <a:spcBef>
                <a:spcPts val="100"/>
              </a:spcBef>
            </a:pPr>
            <a:r>
              <a:rPr lang="pt-BR" dirty="0"/>
              <a:t>Criando um Botão de </a:t>
            </a:r>
            <a:r>
              <a:rPr lang="pt-BR" i="1" dirty="0" err="1"/>
              <a:t>Push</a:t>
            </a:r>
            <a:r>
              <a:rPr lang="pt-BR" dirty="0"/>
              <a:t> do Qt</a:t>
            </a:r>
            <a:endParaRPr lang="en-US" spc="-10" dirty="0"/>
          </a:p>
        </p:txBody>
      </p:sp>
      <p:sp>
        <p:nvSpPr>
          <p:cNvPr id="7" name="object 7"/>
          <p:cNvSpPr txBox="1"/>
          <p:nvPr/>
        </p:nvSpPr>
        <p:spPr>
          <a:xfrm>
            <a:off x="3165572" y="1733413"/>
            <a:ext cx="4917440" cy="879728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91440" marR="643890">
              <a:lnSpc>
                <a:spcPts val="3300"/>
              </a:lnSpc>
              <a:spcBef>
                <a:spcPts val="260"/>
              </a:spcBef>
            </a:pPr>
            <a:r>
              <a:rPr lang="en-US" sz="2800" spc="-10" dirty="0" err="1">
                <a:latin typeface="Calibri Light"/>
                <a:cs typeface="Calibri Light"/>
              </a:rPr>
              <a:t>Crie</a:t>
            </a:r>
            <a:r>
              <a:rPr lang="en-US" sz="2800" spc="-10" dirty="0">
                <a:latin typeface="Calibri Light"/>
                <a:cs typeface="Calibri Light"/>
              </a:rPr>
              <a:t> um </a:t>
            </a:r>
            <a:r>
              <a:rPr lang="en-US" sz="2800" spc="-10" dirty="0" err="1">
                <a:latin typeface="Calibri Light"/>
                <a:cs typeface="Calibri Light"/>
              </a:rPr>
              <a:t>QtPushButton</a:t>
            </a:r>
            <a:r>
              <a:rPr lang="en-US" sz="2800" spc="-10" dirty="0">
                <a:latin typeface="Calibri Light"/>
                <a:cs typeface="Calibri Light"/>
              </a:rPr>
              <a:t> no </a:t>
            </a:r>
            <a:r>
              <a:rPr sz="2800" dirty="0">
                <a:latin typeface="Calibri Light"/>
                <a:cs typeface="Calibri Light"/>
              </a:rPr>
              <a:t>Python</a:t>
            </a:r>
            <a:r>
              <a:rPr sz="2800" spc="-40" dirty="0">
                <a:latin typeface="Calibri Light"/>
                <a:cs typeface="Calibri Light"/>
              </a:rPr>
              <a:t> </a:t>
            </a:r>
            <a:r>
              <a:rPr sz="2800" spc="-10" dirty="0">
                <a:latin typeface="Calibri Light"/>
                <a:cs typeface="Calibri Light"/>
              </a:rPr>
              <a:t>interactor</a:t>
            </a:r>
            <a:endParaRPr sz="2800" dirty="0">
              <a:latin typeface="Calibri Light"/>
              <a:cs typeface="Calibri Light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3092334" y="2709948"/>
            <a:ext cx="5062855" cy="1878964"/>
            <a:chOff x="3092334" y="2709948"/>
            <a:chExt cx="5062855" cy="1878964"/>
          </a:xfrm>
        </p:grpSpPr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92334" y="2709948"/>
              <a:ext cx="5062451" cy="1878676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3165572" y="2762836"/>
              <a:ext cx="4917440" cy="1727835"/>
            </a:xfrm>
            <a:custGeom>
              <a:avLst/>
              <a:gdLst/>
              <a:ahLst/>
              <a:cxnLst/>
              <a:rect l="l" t="t" r="r" b="b"/>
              <a:pathLst>
                <a:path w="4917440" h="1727835">
                  <a:moveTo>
                    <a:pt x="4916904" y="0"/>
                  </a:moveTo>
                  <a:lnTo>
                    <a:pt x="0" y="0"/>
                  </a:lnTo>
                  <a:lnTo>
                    <a:pt x="0" y="1727544"/>
                  </a:lnTo>
                  <a:lnTo>
                    <a:pt x="4916904" y="1727544"/>
                  </a:lnTo>
                  <a:lnTo>
                    <a:pt x="491690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165572" y="2762836"/>
              <a:ext cx="4917440" cy="1727835"/>
            </a:xfrm>
            <a:custGeom>
              <a:avLst/>
              <a:gdLst/>
              <a:ahLst/>
              <a:cxnLst/>
              <a:rect l="l" t="t" r="r" b="b"/>
              <a:pathLst>
                <a:path w="4917440" h="1727835">
                  <a:moveTo>
                    <a:pt x="0" y="0"/>
                  </a:moveTo>
                  <a:lnTo>
                    <a:pt x="4916902" y="0"/>
                  </a:lnTo>
                  <a:lnTo>
                    <a:pt x="4916902" y="1727543"/>
                  </a:lnTo>
                  <a:lnTo>
                    <a:pt x="0" y="1727543"/>
                  </a:lnTo>
                  <a:lnTo>
                    <a:pt x="0" y="0"/>
                  </a:lnTo>
                  <a:close/>
                </a:path>
              </a:pathLst>
            </a:custGeom>
            <a:ln w="57149">
              <a:solidFill>
                <a:srgbClr val="FAA75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3194147" y="2762836"/>
            <a:ext cx="4860290" cy="32258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43180" rIns="0" bIns="0" rtlCol="0">
            <a:spAutoFit/>
          </a:bodyPr>
          <a:lstStyle/>
          <a:p>
            <a:pPr marL="62865">
              <a:lnSpc>
                <a:spcPct val="100000"/>
              </a:lnSpc>
              <a:spcBef>
                <a:spcPts val="340"/>
              </a:spcBef>
            </a:pPr>
            <a:r>
              <a:rPr sz="1800" spc="-10" dirty="0">
                <a:latin typeface="Courier New"/>
                <a:cs typeface="Courier New"/>
              </a:rPr>
              <a:t>b=qt.QPushButton(‘Toggle’)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194147" y="3085390"/>
            <a:ext cx="4860290" cy="137668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 marL="62865">
              <a:lnSpc>
                <a:spcPts val="2060"/>
              </a:lnSpc>
            </a:pPr>
            <a:r>
              <a:rPr sz="1800" spc="-10" dirty="0">
                <a:latin typeface="Courier New"/>
                <a:cs typeface="Courier New"/>
              </a:rPr>
              <a:t>b.connect(‘clicked()’,toggle)</a:t>
            </a:r>
            <a:endParaRPr sz="1800">
              <a:latin typeface="Courier New"/>
              <a:cs typeface="Courier New"/>
            </a:endParaRPr>
          </a:p>
          <a:p>
            <a:pPr marL="62865" marR="399415">
              <a:lnSpc>
                <a:spcPct val="99500"/>
              </a:lnSpc>
              <a:spcBef>
                <a:spcPts val="50"/>
              </a:spcBef>
              <a:tabLst>
                <a:tab pos="1022985" algn="l"/>
                <a:tab pos="1845945" algn="l"/>
                <a:tab pos="2120265" algn="l"/>
                <a:tab pos="2943225" algn="l"/>
                <a:tab pos="3766185" algn="l"/>
              </a:tabLst>
            </a:pPr>
            <a:r>
              <a:rPr sz="1800" spc="-10" dirty="0">
                <a:latin typeface="Courier New"/>
                <a:cs typeface="Courier New"/>
              </a:rPr>
              <a:t>b.styleSheet</a:t>
            </a:r>
            <a:r>
              <a:rPr sz="1800" dirty="0">
                <a:latin typeface="Courier New"/>
                <a:cs typeface="Courier New"/>
              </a:rPr>
              <a:t>	</a:t>
            </a:r>
            <a:r>
              <a:rPr sz="1800" spc="-50" dirty="0">
                <a:latin typeface="Courier New"/>
                <a:cs typeface="Courier New"/>
              </a:rPr>
              <a:t>=</a:t>
            </a:r>
            <a:r>
              <a:rPr sz="1800" dirty="0">
                <a:latin typeface="Courier New"/>
                <a:cs typeface="Courier New"/>
              </a:rPr>
              <a:t>	“font-</a:t>
            </a:r>
            <a:r>
              <a:rPr sz="1800" spc="-10" dirty="0">
                <a:latin typeface="Courier New"/>
                <a:cs typeface="Courier New"/>
              </a:rPr>
              <a:t>size:</a:t>
            </a:r>
            <a:r>
              <a:rPr sz="1800" dirty="0">
                <a:latin typeface="Courier New"/>
                <a:cs typeface="Courier New"/>
              </a:rPr>
              <a:t>	</a:t>
            </a:r>
            <a:r>
              <a:rPr sz="1800" spc="-10" dirty="0">
                <a:latin typeface="Courier New"/>
                <a:cs typeface="Courier New"/>
              </a:rPr>
              <a:t>24pt; color:</a:t>
            </a:r>
            <a:r>
              <a:rPr sz="1800" dirty="0">
                <a:latin typeface="Courier New"/>
                <a:cs typeface="Courier New"/>
              </a:rPr>
              <a:t>	</a:t>
            </a:r>
            <a:r>
              <a:rPr sz="1800" spc="-10" dirty="0">
                <a:latin typeface="Courier New"/>
                <a:cs typeface="Courier New"/>
              </a:rPr>
              <a:t>aqua;</a:t>
            </a:r>
            <a:r>
              <a:rPr sz="1800" dirty="0">
                <a:latin typeface="Courier New"/>
                <a:cs typeface="Courier New"/>
              </a:rPr>
              <a:t>	</a:t>
            </a:r>
            <a:r>
              <a:rPr sz="1800" spc="-10" dirty="0">
                <a:latin typeface="Courier New"/>
                <a:cs typeface="Courier New"/>
              </a:rPr>
              <a:t>margin:</a:t>
            </a:r>
            <a:r>
              <a:rPr sz="1800" dirty="0">
                <a:latin typeface="Courier New"/>
                <a:cs typeface="Courier New"/>
              </a:rPr>
              <a:t>	</a:t>
            </a:r>
            <a:r>
              <a:rPr sz="1800" spc="-20" dirty="0">
                <a:latin typeface="Courier New"/>
                <a:cs typeface="Courier New"/>
              </a:rPr>
              <a:t>20px” </a:t>
            </a:r>
            <a:r>
              <a:rPr sz="1800" spc="-10" dirty="0">
                <a:latin typeface="Courier New"/>
                <a:cs typeface="Courier New"/>
              </a:rPr>
              <a:t>b.show()</a:t>
            </a:r>
            <a:endParaRPr sz="1800">
              <a:latin typeface="Courier New"/>
              <a:cs typeface="Courier New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6392659" y="5008865"/>
            <a:ext cx="2569845" cy="580390"/>
            <a:chOff x="6392659" y="5008865"/>
            <a:chExt cx="2569845" cy="580390"/>
          </a:xfrm>
        </p:grpSpPr>
        <p:sp>
          <p:nvSpPr>
            <p:cNvPr id="15" name="object 15"/>
            <p:cNvSpPr/>
            <p:nvPr/>
          </p:nvSpPr>
          <p:spPr>
            <a:xfrm>
              <a:off x="6421234" y="5037440"/>
              <a:ext cx="2512695" cy="523240"/>
            </a:xfrm>
            <a:custGeom>
              <a:avLst/>
              <a:gdLst/>
              <a:ahLst/>
              <a:cxnLst/>
              <a:rect l="l" t="t" r="r" b="b"/>
              <a:pathLst>
                <a:path w="2512695" h="523239">
                  <a:moveTo>
                    <a:pt x="2512169" y="0"/>
                  </a:moveTo>
                  <a:lnTo>
                    <a:pt x="0" y="0"/>
                  </a:lnTo>
                  <a:lnTo>
                    <a:pt x="0" y="523219"/>
                  </a:lnTo>
                  <a:lnTo>
                    <a:pt x="2512169" y="523219"/>
                  </a:lnTo>
                  <a:lnTo>
                    <a:pt x="2512169" y="0"/>
                  </a:lnTo>
                  <a:close/>
                </a:path>
              </a:pathLst>
            </a:custGeom>
            <a:solidFill>
              <a:srgbClr val="FAA75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6421234" y="5037440"/>
              <a:ext cx="2512695" cy="523240"/>
            </a:xfrm>
            <a:custGeom>
              <a:avLst/>
              <a:gdLst/>
              <a:ahLst/>
              <a:cxnLst/>
              <a:rect l="l" t="t" r="r" b="b"/>
              <a:pathLst>
                <a:path w="2512695" h="523239">
                  <a:moveTo>
                    <a:pt x="0" y="0"/>
                  </a:moveTo>
                  <a:lnTo>
                    <a:pt x="2512169" y="0"/>
                  </a:lnTo>
                  <a:lnTo>
                    <a:pt x="2512169" y="523219"/>
                  </a:lnTo>
                  <a:lnTo>
                    <a:pt x="0" y="523219"/>
                  </a:lnTo>
                  <a:lnTo>
                    <a:pt x="0" y="0"/>
                  </a:lnTo>
                  <a:close/>
                </a:path>
              </a:pathLst>
            </a:custGeom>
            <a:ln w="57149">
              <a:solidFill>
                <a:srgbClr val="FAA75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6449809" y="5070461"/>
            <a:ext cx="245554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2230">
              <a:lnSpc>
                <a:spcPct val="100000"/>
              </a:lnSpc>
              <a:spcBef>
                <a:spcPts val="100"/>
              </a:spcBef>
            </a:pPr>
            <a:r>
              <a:rPr sz="2800" dirty="0" err="1">
                <a:latin typeface="Calibri Light"/>
                <a:cs typeface="Calibri Light"/>
              </a:rPr>
              <a:t>styleSheet</a:t>
            </a:r>
            <a:r>
              <a:rPr sz="2800" spc="-90" dirty="0">
                <a:latin typeface="Calibri Light"/>
                <a:cs typeface="Calibri Light"/>
              </a:rPr>
              <a:t> </a:t>
            </a:r>
            <a:r>
              <a:rPr lang="pt-BR" sz="2800" spc="-90" dirty="0">
                <a:latin typeface="Calibri Light"/>
                <a:cs typeface="Calibri Light"/>
              </a:rPr>
              <a:t>é</a:t>
            </a:r>
            <a:r>
              <a:rPr sz="2800" spc="-85" dirty="0">
                <a:latin typeface="Calibri Light"/>
                <a:cs typeface="Calibri Light"/>
              </a:rPr>
              <a:t> </a:t>
            </a:r>
            <a:r>
              <a:rPr sz="2800" spc="-25" dirty="0">
                <a:latin typeface="Calibri Light"/>
                <a:cs typeface="Calibri Light"/>
              </a:rPr>
              <a:t>css</a:t>
            </a:r>
            <a:endParaRPr sz="2800" dirty="0">
              <a:latin typeface="Calibri Light"/>
              <a:cs typeface="Calibri Light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143000"/>
            <a:ext cx="9143998" cy="571499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38200" y="-57720"/>
            <a:ext cx="7924800" cy="963335"/>
          </a:xfrm>
          <a:prstGeom prst="rect">
            <a:avLst/>
          </a:prstGeom>
        </p:spPr>
        <p:txBody>
          <a:bodyPr vert="horz" wrap="square" lIns="0" tIns="283458" rIns="0" bIns="0" rtlCol="0">
            <a:spAutoFit/>
          </a:bodyPr>
          <a:lstStyle/>
          <a:p>
            <a:pPr marL="454025">
              <a:lnSpc>
                <a:spcPct val="100000"/>
              </a:lnSpc>
              <a:spcBef>
                <a:spcPts val="100"/>
              </a:spcBef>
            </a:pPr>
            <a:r>
              <a:rPr lang="pt-BR" dirty="0"/>
              <a:t>Criando um Botão de </a:t>
            </a:r>
            <a:r>
              <a:rPr lang="pt-BR" i="1" dirty="0" err="1"/>
              <a:t>Push</a:t>
            </a:r>
            <a:r>
              <a:rPr lang="pt-BR" dirty="0"/>
              <a:t> do Qt</a:t>
            </a:r>
            <a:endParaRPr spc="-10" dirty="0"/>
          </a:p>
        </p:txBody>
      </p:sp>
      <p:sp>
        <p:nvSpPr>
          <p:cNvPr id="4" name="object 4"/>
          <p:cNvSpPr txBox="1"/>
          <p:nvPr/>
        </p:nvSpPr>
        <p:spPr>
          <a:xfrm>
            <a:off x="4184315" y="5620153"/>
            <a:ext cx="4897755" cy="907940"/>
          </a:xfrm>
          <a:prstGeom prst="rect">
            <a:avLst/>
          </a:prstGeom>
          <a:solidFill>
            <a:srgbClr val="D4FDD5"/>
          </a:solidFill>
        </p:spPr>
        <p:txBody>
          <a:bodyPr vert="horz" wrap="square" lIns="0" tIns="45719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359"/>
              </a:spcBef>
            </a:pPr>
            <a:r>
              <a:rPr lang="pt-BR" sz="2800" dirty="0">
                <a:latin typeface="Calibri Light"/>
                <a:cs typeface="Calibri Light"/>
              </a:rPr>
              <a:t>O botão de </a:t>
            </a:r>
            <a:r>
              <a:rPr lang="pt-BR" sz="2800" i="1" dirty="0" err="1">
                <a:latin typeface="Calibri Light"/>
                <a:cs typeface="Calibri Light"/>
              </a:rPr>
              <a:t>toogle</a:t>
            </a:r>
            <a:r>
              <a:rPr lang="pt-BR" sz="2800" dirty="0">
                <a:latin typeface="Calibri Light"/>
                <a:cs typeface="Calibri Light"/>
              </a:rPr>
              <a:t> [alternar] aparece</a:t>
            </a:r>
            <a:endParaRPr sz="2800" dirty="0">
              <a:latin typeface="Calibri Light"/>
              <a:cs typeface="Calibri Light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184315" y="5620153"/>
            <a:ext cx="4897755" cy="523240"/>
          </a:xfrm>
          <a:custGeom>
            <a:avLst/>
            <a:gdLst/>
            <a:ahLst/>
            <a:cxnLst/>
            <a:rect l="l" t="t" r="r" b="b"/>
            <a:pathLst>
              <a:path w="4897755" h="523239">
                <a:moveTo>
                  <a:pt x="4897180" y="0"/>
                </a:moveTo>
                <a:lnTo>
                  <a:pt x="0" y="0"/>
                </a:lnTo>
                <a:lnTo>
                  <a:pt x="0" y="523219"/>
                </a:lnTo>
                <a:lnTo>
                  <a:pt x="4897180" y="523219"/>
                </a:lnTo>
                <a:lnTo>
                  <a:pt x="4897180" y="0"/>
                </a:lnTo>
                <a:close/>
              </a:path>
            </a:pathLst>
          </a:custGeom>
          <a:solidFill>
            <a:srgbClr val="D4FD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57200" y="-57720"/>
            <a:ext cx="8001000" cy="963335"/>
          </a:xfrm>
          <a:prstGeom prst="rect">
            <a:avLst/>
          </a:prstGeom>
        </p:spPr>
        <p:txBody>
          <a:bodyPr vert="horz" wrap="square" lIns="0" tIns="283458" rIns="0" bIns="0" rtlCol="0">
            <a:spAutoFit/>
          </a:bodyPr>
          <a:lstStyle/>
          <a:p>
            <a:pPr marL="454025">
              <a:lnSpc>
                <a:spcPct val="100000"/>
              </a:lnSpc>
              <a:spcBef>
                <a:spcPts val="100"/>
              </a:spcBef>
            </a:pPr>
            <a:r>
              <a:rPr lang="pt-BR" dirty="0"/>
              <a:t>Criando um Botão de </a:t>
            </a:r>
            <a:r>
              <a:rPr lang="pt-BR" i="1" dirty="0" err="1"/>
              <a:t>Push</a:t>
            </a:r>
            <a:r>
              <a:rPr lang="pt-BR" dirty="0"/>
              <a:t> do Qt</a:t>
            </a:r>
            <a:endParaRPr spc="-10" dirty="0"/>
          </a:p>
        </p:txBody>
      </p:sp>
      <p:sp>
        <p:nvSpPr>
          <p:cNvPr id="4" name="object 4"/>
          <p:cNvSpPr txBox="1"/>
          <p:nvPr/>
        </p:nvSpPr>
        <p:spPr>
          <a:xfrm>
            <a:off x="4275756" y="5754773"/>
            <a:ext cx="3785235" cy="355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660"/>
              </a:lnSpc>
            </a:pPr>
            <a:r>
              <a:rPr sz="2800" dirty="0">
                <a:latin typeface="Calibri Light"/>
                <a:cs typeface="Calibri Light"/>
              </a:rPr>
              <a:t>The</a:t>
            </a:r>
            <a:r>
              <a:rPr sz="2800" spc="-100" dirty="0">
                <a:latin typeface="Calibri Light"/>
                <a:cs typeface="Calibri Light"/>
              </a:rPr>
              <a:t> </a:t>
            </a:r>
            <a:r>
              <a:rPr sz="2800" spc="-25" dirty="0">
                <a:latin typeface="Calibri Light"/>
                <a:cs typeface="Calibri Light"/>
              </a:rPr>
              <a:t>Toggle</a:t>
            </a:r>
            <a:r>
              <a:rPr sz="2800" spc="-95" dirty="0">
                <a:latin typeface="Calibri Light"/>
                <a:cs typeface="Calibri Light"/>
              </a:rPr>
              <a:t> </a:t>
            </a:r>
            <a:r>
              <a:rPr sz="2800" dirty="0">
                <a:latin typeface="Calibri Light"/>
                <a:cs typeface="Calibri Light"/>
              </a:rPr>
              <a:t>button</a:t>
            </a:r>
            <a:r>
              <a:rPr sz="2800" spc="-100" dirty="0">
                <a:latin typeface="Calibri Light"/>
                <a:cs typeface="Calibri Light"/>
              </a:rPr>
              <a:t> </a:t>
            </a:r>
            <a:r>
              <a:rPr sz="2800" spc="-10" dirty="0">
                <a:latin typeface="Calibri Light"/>
                <a:cs typeface="Calibri Light"/>
              </a:rPr>
              <a:t>appears</a:t>
            </a:r>
            <a:endParaRPr sz="2800">
              <a:latin typeface="Calibri Light"/>
              <a:cs typeface="Calibri Light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143000"/>
            <a:ext cx="9143998" cy="5714998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94511" y="3074850"/>
            <a:ext cx="2524125" cy="1443344"/>
          </a:xfrm>
          <a:prstGeom prst="rect">
            <a:avLst/>
          </a:prstGeom>
          <a:solidFill>
            <a:srgbClr val="FAA757"/>
          </a:solidFill>
        </p:spPr>
        <p:txBody>
          <a:bodyPr vert="horz" wrap="square" lIns="0" tIns="149225" rIns="0" bIns="0" rtlCol="0">
            <a:spAutoFit/>
          </a:bodyPr>
          <a:lstStyle/>
          <a:p>
            <a:pPr marL="130175" marR="311150">
              <a:lnSpc>
                <a:spcPct val="99700"/>
              </a:lnSpc>
              <a:spcBef>
                <a:spcPts val="1175"/>
              </a:spcBef>
            </a:pPr>
            <a:r>
              <a:rPr lang="pt-BR" sz="2800" spc="-20" dirty="0">
                <a:latin typeface="Calibri Light"/>
                <a:cs typeface="Calibri Light"/>
              </a:rPr>
              <a:t>Ative a visibilidade do volume T1</a:t>
            </a:r>
            <a:endParaRPr lang="en-US" sz="2800" dirty="0">
              <a:latin typeface="Calibri Light"/>
              <a:cs typeface="Calibri Light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835429" y="2086494"/>
            <a:ext cx="690245" cy="972819"/>
            <a:chOff x="835429" y="2086494"/>
            <a:chExt cx="690245" cy="972819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5429" y="2086494"/>
              <a:ext cx="689956" cy="972589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136285" y="2390840"/>
              <a:ext cx="320675" cy="589915"/>
            </a:xfrm>
            <a:custGeom>
              <a:avLst/>
              <a:gdLst/>
              <a:ahLst/>
              <a:cxnLst/>
              <a:rect l="l" t="t" r="r" b="b"/>
              <a:pathLst>
                <a:path w="320675" h="589914">
                  <a:moveTo>
                    <a:pt x="320177" y="589843"/>
                  </a:moveTo>
                  <a:lnTo>
                    <a:pt x="0" y="0"/>
                  </a:lnTo>
                </a:path>
              </a:pathLst>
            </a:custGeom>
            <a:ln w="57149">
              <a:solidFill>
                <a:srgbClr val="FF2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101619" y="2340998"/>
              <a:ext cx="233045" cy="276860"/>
            </a:xfrm>
            <a:custGeom>
              <a:avLst/>
              <a:gdLst/>
              <a:ahLst/>
              <a:cxnLst/>
              <a:rect l="l" t="t" r="r" b="b"/>
              <a:pathLst>
                <a:path w="233044" h="276860">
                  <a:moveTo>
                    <a:pt x="7611" y="0"/>
                  </a:moveTo>
                  <a:lnTo>
                    <a:pt x="0" y="247356"/>
                  </a:lnTo>
                  <a:lnTo>
                    <a:pt x="1902" y="258543"/>
                  </a:lnTo>
                  <a:lnTo>
                    <a:pt x="7743" y="267810"/>
                  </a:lnTo>
                  <a:lnTo>
                    <a:pt x="16634" y="274210"/>
                  </a:lnTo>
                  <a:lnTo>
                    <a:pt x="27682" y="276797"/>
                  </a:lnTo>
                  <a:lnTo>
                    <a:pt x="38869" y="274895"/>
                  </a:lnTo>
                  <a:lnTo>
                    <a:pt x="48135" y="269053"/>
                  </a:lnTo>
                  <a:lnTo>
                    <a:pt x="54536" y="260163"/>
                  </a:lnTo>
                  <a:lnTo>
                    <a:pt x="57122" y="249114"/>
                  </a:lnTo>
                  <a:lnTo>
                    <a:pt x="61721" y="99683"/>
                  </a:lnTo>
                  <a:lnTo>
                    <a:pt x="171887" y="99683"/>
                  </a:lnTo>
                  <a:lnTo>
                    <a:pt x="7611" y="0"/>
                  </a:lnTo>
                  <a:close/>
                </a:path>
                <a:path w="233044" h="276860">
                  <a:moveTo>
                    <a:pt x="171887" y="99683"/>
                  </a:moveTo>
                  <a:lnTo>
                    <a:pt x="61721" y="99683"/>
                  </a:lnTo>
                  <a:lnTo>
                    <a:pt x="189532" y="177239"/>
                  </a:lnTo>
                  <a:lnTo>
                    <a:pt x="200206" y="181090"/>
                  </a:lnTo>
                  <a:lnTo>
                    <a:pt x="211149" y="180567"/>
                  </a:lnTo>
                  <a:lnTo>
                    <a:pt x="221096" y="175978"/>
                  </a:lnTo>
                  <a:lnTo>
                    <a:pt x="228785" y="167634"/>
                  </a:lnTo>
                  <a:lnTo>
                    <a:pt x="232636" y="156960"/>
                  </a:lnTo>
                  <a:lnTo>
                    <a:pt x="232113" y="146018"/>
                  </a:lnTo>
                  <a:lnTo>
                    <a:pt x="227524" y="136071"/>
                  </a:lnTo>
                  <a:lnTo>
                    <a:pt x="219180" y="128381"/>
                  </a:lnTo>
                  <a:lnTo>
                    <a:pt x="171887" y="99683"/>
                  </a:lnTo>
                  <a:close/>
                </a:path>
              </a:pathLst>
            </a:custGeom>
            <a:solidFill>
              <a:srgbClr val="FF26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143000"/>
            <a:ext cx="9143998" cy="571499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3400" y="-57720"/>
            <a:ext cx="7961548" cy="969878"/>
          </a:xfrm>
          <a:prstGeom prst="rect">
            <a:avLst/>
          </a:prstGeom>
        </p:spPr>
        <p:txBody>
          <a:bodyPr vert="horz" wrap="square" lIns="0" tIns="289938" rIns="0" bIns="0" rtlCol="0">
            <a:spAutoFit/>
          </a:bodyPr>
          <a:lstStyle/>
          <a:p>
            <a:pPr marL="454025">
              <a:lnSpc>
                <a:spcPct val="100000"/>
              </a:lnSpc>
              <a:spcBef>
                <a:spcPts val="100"/>
              </a:spcBef>
            </a:pPr>
            <a:r>
              <a:rPr lang="pt-BR" dirty="0"/>
              <a:t>Criando um Botão de </a:t>
            </a:r>
            <a:r>
              <a:rPr lang="pt-BR" i="1" dirty="0" err="1"/>
              <a:t>Push</a:t>
            </a:r>
            <a:r>
              <a:rPr lang="pt-BR" dirty="0"/>
              <a:t> do Qt</a:t>
            </a:r>
            <a:endParaRPr spc="-10" dirty="0"/>
          </a:p>
        </p:txBody>
      </p:sp>
      <p:sp>
        <p:nvSpPr>
          <p:cNvPr id="4" name="object 4"/>
          <p:cNvSpPr txBox="1"/>
          <p:nvPr/>
        </p:nvSpPr>
        <p:spPr>
          <a:xfrm>
            <a:off x="3597193" y="4050632"/>
            <a:ext cx="4897755" cy="913070"/>
          </a:xfrm>
          <a:prstGeom prst="rect">
            <a:avLst/>
          </a:prstGeom>
          <a:solidFill>
            <a:srgbClr val="FAA757"/>
          </a:solidFill>
        </p:spPr>
        <p:txBody>
          <a:bodyPr vert="horz" wrap="square" lIns="0" tIns="66040" rIns="0" bIns="0" rtlCol="0">
            <a:spAutoFit/>
          </a:bodyPr>
          <a:lstStyle/>
          <a:p>
            <a:pPr marL="90805" marR="144780">
              <a:lnSpc>
                <a:spcPts val="3300"/>
              </a:lnSpc>
              <a:spcBef>
                <a:spcPts val="520"/>
              </a:spcBef>
            </a:pPr>
            <a:r>
              <a:rPr lang="pt-BR" sz="2800" dirty="0">
                <a:latin typeface="Calibri Light"/>
                <a:cs typeface="Calibri Light"/>
              </a:rPr>
              <a:t>Clique no botão </a:t>
            </a:r>
            <a:r>
              <a:rPr lang="pt-BR" sz="2800" dirty="0" err="1">
                <a:latin typeface="Calibri Light"/>
                <a:cs typeface="Calibri Light"/>
              </a:rPr>
              <a:t>toggle</a:t>
            </a:r>
            <a:r>
              <a:rPr lang="pt-BR" sz="2800" dirty="0">
                <a:latin typeface="Calibri Light"/>
                <a:cs typeface="Calibri Light"/>
              </a:rPr>
              <a:t> para executar a função </a:t>
            </a:r>
            <a:r>
              <a:rPr lang="pt-BR" sz="2800" dirty="0" err="1">
                <a:latin typeface="Calibri Light"/>
                <a:cs typeface="Calibri Light"/>
              </a:rPr>
              <a:t>toggle</a:t>
            </a:r>
            <a:r>
              <a:rPr lang="pt-BR" sz="2800" dirty="0">
                <a:latin typeface="Calibri Light"/>
                <a:cs typeface="Calibri Light"/>
              </a:rPr>
              <a:t>()</a:t>
            </a:r>
            <a:endParaRPr lang="en-US" sz="2800" dirty="0">
              <a:latin typeface="Calibri Light"/>
              <a:cs typeface="Calibri Ligh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68578" rIns="0" bIns="0" rtlCol="0">
            <a:spAutoFit/>
          </a:bodyPr>
          <a:lstStyle/>
          <a:p>
            <a:pPr marL="1407795">
              <a:lnSpc>
                <a:spcPct val="100000"/>
              </a:lnSpc>
              <a:spcBef>
                <a:spcPts val="100"/>
              </a:spcBef>
            </a:pPr>
            <a:r>
              <a:rPr lang="pt-BR" spc="-35" dirty="0"/>
              <a:t>Materiais de Tutorial</a:t>
            </a:r>
            <a:endParaRPr lang="pt-BR" spc="-10" dirty="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7918" y="1972643"/>
            <a:ext cx="4181859" cy="2741148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76658" y="4679919"/>
            <a:ext cx="8742045" cy="7340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510405">
              <a:lnSpc>
                <a:spcPts val="2550"/>
              </a:lnSpc>
              <a:spcBef>
                <a:spcPts val="100"/>
              </a:spcBef>
            </a:pPr>
            <a:r>
              <a:rPr sz="2400" spc="-10" dirty="0">
                <a:latin typeface="Calibri Light"/>
                <a:cs typeface="Calibri Light"/>
              </a:rPr>
              <a:t>SlicerProgrammingTutorialData.zip</a:t>
            </a:r>
            <a:endParaRPr sz="2400" dirty="0">
              <a:latin typeface="Calibri Light"/>
              <a:cs typeface="Calibri Light"/>
            </a:endParaRPr>
          </a:p>
          <a:p>
            <a:pPr marL="12700">
              <a:lnSpc>
                <a:spcPts val="3030"/>
              </a:lnSpc>
            </a:pPr>
            <a:r>
              <a:rPr sz="2800" dirty="0">
                <a:latin typeface="Calibri Light"/>
                <a:cs typeface="Calibri Light"/>
              </a:rPr>
              <a:t>3D</a:t>
            </a:r>
            <a:r>
              <a:rPr sz="2800" spc="-65" dirty="0">
                <a:latin typeface="Calibri Light"/>
                <a:cs typeface="Calibri Light"/>
              </a:rPr>
              <a:t> </a:t>
            </a:r>
            <a:r>
              <a:rPr sz="2800" dirty="0">
                <a:latin typeface="Calibri Light"/>
                <a:cs typeface="Calibri Light"/>
              </a:rPr>
              <a:t>Slicer</a:t>
            </a:r>
            <a:r>
              <a:rPr sz="2800" spc="-60" dirty="0">
                <a:latin typeface="Calibri Light"/>
                <a:cs typeface="Calibri Light"/>
              </a:rPr>
              <a:t> </a:t>
            </a:r>
            <a:r>
              <a:rPr sz="2800" spc="-10" dirty="0" err="1">
                <a:latin typeface="Calibri Light"/>
                <a:cs typeface="Calibri Light"/>
              </a:rPr>
              <a:t>ve</a:t>
            </a:r>
            <a:r>
              <a:rPr lang="pt-BR" sz="2800" spc="-10" dirty="0" err="1">
                <a:latin typeface="Calibri Light"/>
                <a:cs typeface="Calibri Light"/>
              </a:rPr>
              <a:t>rsão</a:t>
            </a:r>
            <a:r>
              <a:rPr sz="2800" spc="-60" dirty="0">
                <a:latin typeface="Calibri Light"/>
                <a:cs typeface="Calibri Light"/>
              </a:rPr>
              <a:t> </a:t>
            </a:r>
            <a:r>
              <a:rPr lang="pt-BR" sz="2800" spc="-20" dirty="0">
                <a:latin typeface="Calibri Light"/>
                <a:cs typeface="Calibri Light"/>
              </a:rPr>
              <a:t>5</a:t>
            </a:r>
            <a:endParaRPr sz="2800" dirty="0">
              <a:latin typeface="Calibri Light"/>
              <a:cs typeface="Calibri Light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643164" y="2097413"/>
            <a:ext cx="2120888" cy="2449767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913666" y="2097412"/>
            <a:ext cx="2128996" cy="2449769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143000"/>
            <a:ext cx="9143998" cy="571499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3400" y="-57720"/>
            <a:ext cx="8153400" cy="982964"/>
          </a:xfrm>
          <a:prstGeom prst="rect">
            <a:avLst/>
          </a:prstGeom>
        </p:spPr>
        <p:txBody>
          <a:bodyPr vert="horz" wrap="square" lIns="0" tIns="302898" rIns="0" bIns="0" rtlCol="0">
            <a:spAutoFit/>
          </a:bodyPr>
          <a:lstStyle/>
          <a:p>
            <a:pPr marL="454025">
              <a:lnSpc>
                <a:spcPct val="100000"/>
              </a:lnSpc>
              <a:spcBef>
                <a:spcPts val="100"/>
              </a:spcBef>
            </a:pPr>
            <a:r>
              <a:rPr lang="pt-BR" dirty="0"/>
              <a:t>Criando um Botão de </a:t>
            </a:r>
            <a:r>
              <a:rPr lang="pt-BR" i="1" dirty="0" err="1"/>
              <a:t>Push</a:t>
            </a:r>
            <a:r>
              <a:rPr lang="pt-BR" dirty="0"/>
              <a:t> do Qt</a:t>
            </a:r>
            <a:endParaRPr spc="-10" dirty="0"/>
          </a:p>
        </p:txBody>
      </p:sp>
      <p:sp>
        <p:nvSpPr>
          <p:cNvPr id="4" name="object 4"/>
          <p:cNvSpPr txBox="1"/>
          <p:nvPr/>
        </p:nvSpPr>
        <p:spPr>
          <a:xfrm>
            <a:off x="4114801" y="5506898"/>
            <a:ext cx="4921246" cy="913070"/>
          </a:xfrm>
          <a:prstGeom prst="rect">
            <a:avLst/>
          </a:prstGeom>
          <a:solidFill>
            <a:srgbClr val="D4FDD5"/>
          </a:solidFill>
        </p:spPr>
        <p:txBody>
          <a:bodyPr vert="horz" wrap="square" lIns="0" tIns="66040" rIns="0" bIns="0" rtlCol="0">
            <a:spAutoFit/>
          </a:bodyPr>
          <a:lstStyle/>
          <a:p>
            <a:pPr marL="90805" marR="410209">
              <a:lnSpc>
                <a:spcPts val="3300"/>
              </a:lnSpc>
              <a:spcBef>
                <a:spcPts val="520"/>
              </a:spcBef>
            </a:pPr>
            <a:r>
              <a:rPr lang="pt-BR" sz="2800" dirty="0">
                <a:latin typeface="Calibri Light"/>
                <a:cs typeface="Calibri Light"/>
              </a:rPr>
              <a:t>O </a:t>
            </a:r>
            <a:r>
              <a:rPr lang="pt-BR" sz="2800" dirty="0" err="1">
                <a:latin typeface="Calibri Light"/>
                <a:cs typeface="Calibri Light"/>
              </a:rPr>
              <a:t>Slicer</a:t>
            </a:r>
            <a:r>
              <a:rPr lang="pt-BR" sz="2800" dirty="0">
                <a:latin typeface="Calibri Light"/>
                <a:cs typeface="Calibri Light"/>
              </a:rPr>
              <a:t> exibe o resultado do processamento de imagem.</a:t>
            </a:r>
            <a:endParaRPr lang="en-US" sz="2800" dirty="0">
              <a:latin typeface="Calibri Light"/>
              <a:cs typeface="Calibri Light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9600" y="-57720"/>
            <a:ext cx="7772400" cy="1251239"/>
          </a:xfrm>
          <a:prstGeom prst="rect">
            <a:avLst/>
          </a:prstGeom>
        </p:spPr>
        <p:txBody>
          <a:bodyPr vert="horz" wrap="square" lIns="0" tIns="568578" rIns="0" bIns="0" rtlCol="0">
            <a:spAutoFit/>
          </a:bodyPr>
          <a:lstStyle/>
          <a:p>
            <a:pPr marL="15875">
              <a:lnSpc>
                <a:spcPct val="100000"/>
              </a:lnSpc>
              <a:spcBef>
                <a:spcPts val="100"/>
              </a:spcBef>
            </a:pPr>
            <a:r>
              <a:rPr lang="pt-BR" dirty="0"/>
              <a:t>Exemplos de módulos com </a:t>
            </a:r>
            <a:r>
              <a:rPr lang="pt-BR" i="1" dirty="0"/>
              <a:t>scripts</a:t>
            </a:r>
            <a:endParaRPr lang="pt-BR" i="1" spc="-10" dirty="0"/>
          </a:p>
        </p:txBody>
      </p:sp>
      <p:sp>
        <p:nvSpPr>
          <p:cNvPr id="3" name="object 3"/>
          <p:cNvSpPr txBox="1"/>
          <p:nvPr/>
        </p:nvSpPr>
        <p:spPr>
          <a:xfrm>
            <a:off x="535939" y="1564639"/>
            <a:ext cx="8150861" cy="4151008"/>
          </a:xfrm>
          <a:prstGeom prst="rect">
            <a:avLst/>
          </a:prstGeom>
        </p:spPr>
        <p:txBody>
          <a:bodyPr vert="horz" wrap="square" lIns="0" tIns="106045" rIns="0" bIns="0" rtlCol="0">
            <a:spAutoFit/>
          </a:bodyPr>
          <a:lstStyle/>
          <a:p>
            <a:pPr marL="355600" marR="458470" indent="-342900" algn="just">
              <a:lnSpc>
                <a:spcPct val="77200"/>
              </a:lnSpc>
              <a:spcBef>
                <a:spcPts val="835"/>
              </a:spcBef>
              <a:buFont typeface="Arial MT"/>
              <a:buChar char="•"/>
              <a:tabLst>
                <a:tab pos="355600" algn="l"/>
              </a:tabLst>
            </a:pPr>
            <a:r>
              <a:rPr lang="pt-BR" sz="2700" dirty="0">
                <a:latin typeface="Calibri Light"/>
                <a:cs typeface="Calibri Light"/>
              </a:rPr>
              <a:t>O tutorial demonstra como criar uma interface simples em Python.</a:t>
            </a:r>
          </a:p>
          <a:p>
            <a:pPr marL="355600" marR="458470" indent="-342900" algn="just">
              <a:lnSpc>
                <a:spcPct val="77200"/>
              </a:lnSpc>
              <a:spcBef>
                <a:spcPts val="835"/>
              </a:spcBef>
              <a:buFont typeface="Arial MT"/>
              <a:buChar char="•"/>
              <a:tabLst>
                <a:tab pos="355600" algn="l"/>
              </a:tabLst>
            </a:pPr>
            <a:endParaRPr lang="pt-BR" sz="2700" dirty="0">
              <a:latin typeface="Calibri Light"/>
              <a:cs typeface="Calibri Light"/>
            </a:endParaRPr>
          </a:p>
          <a:p>
            <a:pPr marL="355600" marR="458470" indent="-342900" algn="just">
              <a:lnSpc>
                <a:spcPct val="77200"/>
              </a:lnSpc>
              <a:spcBef>
                <a:spcPts val="835"/>
              </a:spcBef>
              <a:buFont typeface="Arial MT"/>
              <a:buChar char="•"/>
              <a:tabLst>
                <a:tab pos="355600" algn="l"/>
              </a:tabLst>
            </a:pPr>
            <a:r>
              <a:rPr lang="pt-BR" sz="2700" dirty="0">
                <a:latin typeface="Calibri Light"/>
                <a:cs typeface="Calibri Light"/>
              </a:rPr>
              <a:t>O </a:t>
            </a:r>
            <a:r>
              <a:rPr lang="pt-BR" sz="2700" dirty="0" err="1">
                <a:latin typeface="Calibri Light"/>
                <a:cs typeface="Calibri Light"/>
              </a:rPr>
              <a:t>Slicer</a:t>
            </a:r>
            <a:r>
              <a:rPr lang="pt-BR" sz="2700" dirty="0">
                <a:latin typeface="Calibri Light"/>
                <a:cs typeface="Calibri Light"/>
              </a:rPr>
              <a:t> integra muitos módulos com </a:t>
            </a:r>
            <a:r>
              <a:rPr lang="pt-BR" sz="2700" i="1" dirty="0">
                <a:latin typeface="Calibri Light"/>
                <a:cs typeface="Calibri Light"/>
              </a:rPr>
              <a:t>scripts </a:t>
            </a:r>
            <a:r>
              <a:rPr lang="pt-BR" sz="2700" dirty="0">
                <a:latin typeface="Calibri Light"/>
                <a:cs typeface="Calibri Light"/>
              </a:rPr>
              <a:t>sofisticados, como </a:t>
            </a:r>
            <a:r>
              <a:rPr lang="pt-BR" sz="2700" dirty="0" err="1">
                <a:latin typeface="Calibri Light"/>
                <a:cs typeface="Calibri Light"/>
              </a:rPr>
              <a:t>Segment</a:t>
            </a:r>
            <a:r>
              <a:rPr lang="pt-BR" sz="2700" dirty="0">
                <a:latin typeface="Calibri Light"/>
                <a:cs typeface="Calibri Light"/>
              </a:rPr>
              <a:t> </a:t>
            </a:r>
            <a:r>
              <a:rPr lang="pt-BR" sz="2700" dirty="0" err="1">
                <a:latin typeface="Calibri Light"/>
                <a:cs typeface="Calibri Light"/>
              </a:rPr>
              <a:t>Statistics</a:t>
            </a:r>
            <a:r>
              <a:rPr lang="pt-BR" sz="2700" dirty="0">
                <a:latin typeface="Calibri Light"/>
                <a:cs typeface="Calibri Light"/>
              </a:rPr>
              <a:t>, Sample Data, módulo de Endoscopia etc.</a:t>
            </a:r>
          </a:p>
          <a:p>
            <a:pPr marL="355600" marR="458470" indent="-342900" algn="just">
              <a:lnSpc>
                <a:spcPct val="77200"/>
              </a:lnSpc>
              <a:spcBef>
                <a:spcPts val="835"/>
              </a:spcBef>
              <a:buFont typeface="Arial MT"/>
              <a:buChar char="•"/>
              <a:tabLst>
                <a:tab pos="355600" algn="l"/>
              </a:tabLst>
            </a:pPr>
            <a:endParaRPr lang="pt-BR" sz="2700" dirty="0">
              <a:latin typeface="Calibri Light"/>
              <a:cs typeface="Calibri Light"/>
            </a:endParaRPr>
          </a:p>
          <a:p>
            <a:pPr marL="355600" marR="458470" indent="-342900" algn="just">
              <a:lnSpc>
                <a:spcPct val="77200"/>
              </a:lnSpc>
              <a:spcBef>
                <a:spcPts val="835"/>
              </a:spcBef>
              <a:buFont typeface="Arial MT"/>
              <a:buChar char="•"/>
              <a:tabLst>
                <a:tab pos="355600" algn="l"/>
              </a:tabLst>
            </a:pPr>
            <a:r>
              <a:rPr lang="pt-BR" sz="2700" dirty="0">
                <a:latin typeface="Calibri Light"/>
                <a:cs typeface="Calibri Light"/>
              </a:rPr>
              <a:t>Para mais informações, consulte o Repositório de Scripts do </a:t>
            </a:r>
            <a:r>
              <a:rPr lang="pt-BR" sz="2700" dirty="0" err="1">
                <a:latin typeface="Calibri Light"/>
                <a:cs typeface="Calibri Light"/>
              </a:rPr>
              <a:t>Slicer</a:t>
            </a:r>
            <a:r>
              <a:rPr lang="pt-BR" sz="2700" dirty="0">
                <a:latin typeface="Calibri Light"/>
                <a:cs typeface="Calibri Light"/>
              </a:rPr>
              <a:t>:</a:t>
            </a:r>
          </a:p>
          <a:p>
            <a:pPr marL="12700" marR="458470" algn="just">
              <a:lnSpc>
                <a:spcPct val="77200"/>
              </a:lnSpc>
              <a:spcBef>
                <a:spcPts val="835"/>
              </a:spcBef>
              <a:tabLst>
                <a:tab pos="355600" algn="l"/>
              </a:tabLst>
            </a:pPr>
            <a:r>
              <a:rPr lang="pt-BR" sz="2700" dirty="0">
                <a:latin typeface="Calibri Light"/>
                <a:cs typeface="Calibri Light"/>
              </a:rPr>
              <a:t>	https://www.slicer.org/wiki/Documentation/Nightly/ScriptRepository</a:t>
            </a:r>
            <a:endParaRPr lang="en-US" sz="2700" dirty="0">
              <a:latin typeface="Calibri Light"/>
              <a:cs typeface="Calibri Light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68578" rIns="0" bIns="0" rtlCol="0">
            <a:spAutoFit/>
          </a:bodyPr>
          <a:lstStyle/>
          <a:p>
            <a:pPr marL="2127885">
              <a:lnSpc>
                <a:spcPct val="100000"/>
              </a:lnSpc>
              <a:spcBef>
                <a:spcPts val="100"/>
              </a:spcBef>
            </a:pPr>
            <a:r>
              <a:rPr lang="pt-BR" spc="-10" dirty="0"/>
              <a:t>Conclusão</a:t>
            </a:r>
            <a:endParaRPr spc="-10" dirty="0"/>
          </a:p>
        </p:txBody>
      </p:sp>
      <p:sp>
        <p:nvSpPr>
          <p:cNvPr id="3" name="object 3"/>
          <p:cNvSpPr txBox="1"/>
          <p:nvPr/>
        </p:nvSpPr>
        <p:spPr>
          <a:xfrm>
            <a:off x="581660" y="1198097"/>
            <a:ext cx="7980680" cy="5178341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355600" marR="40005" indent="-342900" algn="just">
              <a:lnSpc>
                <a:spcPts val="3400"/>
              </a:lnSpc>
              <a:spcBef>
                <a:spcPts val="580"/>
              </a:spcBef>
              <a:buFont typeface="Arial MT"/>
              <a:buChar char="•"/>
              <a:tabLst>
                <a:tab pos="355600" algn="l"/>
              </a:tabLst>
            </a:pPr>
            <a:r>
              <a:rPr lang="pt-BR" sz="3200" dirty="0">
                <a:latin typeface="Calibri Light"/>
                <a:cs typeface="Calibri Light"/>
              </a:rPr>
              <a:t>O </a:t>
            </a:r>
            <a:r>
              <a:rPr lang="pt-BR" sz="3200" dirty="0" err="1">
                <a:latin typeface="Calibri Light"/>
                <a:cs typeface="Calibri Light"/>
              </a:rPr>
              <a:t>Slicer</a:t>
            </a:r>
            <a:r>
              <a:rPr lang="pt-BR" sz="3200" dirty="0">
                <a:latin typeface="Calibri Light"/>
                <a:cs typeface="Calibri Light"/>
              </a:rPr>
              <a:t> permite que os desenvolvedores criem interfaces complexas que são otimizadas para os usuários-alvo.</a:t>
            </a:r>
          </a:p>
          <a:p>
            <a:pPr marL="355600" marR="40005" indent="-342900" algn="just">
              <a:lnSpc>
                <a:spcPts val="3400"/>
              </a:lnSpc>
              <a:spcBef>
                <a:spcPts val="580"/>
              </a:spcBef>
              <a:buFont typeface="Arial MT"/>
              <a:buChar char="•"/>
              <a:tabLst>
                <a:tab pos="355600" algn="l"/>
              </a:tabLst>
            </a:pPr>
            <a:endParaRPr lang="pt-BR" sz="3200" dirty="0">
              <a:latin typeface="Calibri Light"/>
              <a:cs typeface="Calibri Light"/>
            </a:endParaRPr>
          </a:p>
          <a:p>
            <a:pPr marL="355600" marR="40005" indent="-342900" algn="just">
              <a:lnSpc>
                <a:spcPts val="3400"/>
              </a:lnSpc>
              <a:spcBef>
                <a:spcPts val="580"/>
              </a:spcBef>
              <a:buFont typeface="Arial MT"/>
              <a:buChar char="•"/>
              <a:tabLst>
                <a:tab pos="355600" algn="l"/>
              </a:tabLst>
            </a:pPr>
            <a:r>
              <a:rPr lang="pt-BR" sz="3200" dirty="0">
                <a:latin typeface="Calibri Light"/>
                <a:cs typeface="Calibri Light"/>
              </a:rPr>
              <a:t>A plataforma de software oferece possibilidades ilimitadas de personalização.</a:t>
            </a:r>
          </a:p>
          <a:p>
            <a:pPr marL="355600" marR="40005" indent="-342900" algn="just">
              <a:lnSpc>
                <a:spcPts val="3400"/>
              </a:lnSpc>
              <a:spcBef>
                <a:spcPts val="580"/>
              </a:spcBef>
              <a:buFont typeface="Arial MT"/>
              <a:buChar char="•"/>
              <a:tabLst>
                <a:tab pos="355600" algn="l"/>
              </a:tabLst>
            </a:pPr>
            <a:endParaRPr lang="pt-BR" sz="3200" dirty="0">
              <a:latin typeface="Calibri Light"/>
              <a:cs typeface="Calibri Light"/>
            </a:endParaRPr>
          </a:p>
          <a:p>
            <a:pPr marL="355600" marR="40005" indent="-342900" algn="just">
              <a:lnSpc>
                <a:spcPts val="3400"/>
              </a:lnSpc>
              <a:spcBef>
                <a:spcPts val="580"/>
              </a:spcBef>
              <a:buFont typeface="Arial MT"/>
              <a:buChar char="•"/>
              <a:tabLst>
                <a:tab pos="355600" algn="l"/>
              </a:tabLst>
            </a:pPr>
            <a:r>
              <a:rPr lang="pt-BR" sz="3200" dirty="0">
                <a:latin typeface="Calibri Light"/>
                <a:cs typeface="Calibri Light"/>
              </a:rPr>
              <a:t>O </a:t>
            </a:r>
            <a:r>
              <a:rPr lang="pt-BR" sz="3200" dirty="0" err="1">
                <a:latin typeface="Calibri Light"/>
                <a:cs typeface="Calibri Light"/>
              </a:rPr>
              <a:t>Slicer</a:t>
            </a:r>
            <a:r>
              <a:rPr lang="pt-BR" sz="3200" dirty="0">
                <a:latin typeface="Calibri Light"/>
                <a:cs typeface="Calibri Light"/>
              </a:rPr>
              <a:t> dá acesso a bibliotecas avançadas subjacentes por meio de um pacote multiplataforma que é fácil de implementar para os usuários finais.</a:t>
            </a:r>
            <a:endParaRPr lang="en-US" sz="3200" dirty="0">
              <a:latin typeface="Calibri Light"/>
              <a:cs typeface="Calibri Light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68578" rIns="0" bIns="0" rtlCol="0">
            <a:spAutoFit/>
          </a:bodyPr>
          <a:lstStyle/>
          <a:p>
            <a:pPr marL="1292860">
              <a:lnSpc>
                <a:spcPct val="100000"/>
              </a:lnSpc>
              <a:spcBef>
                <a:spcPts val="100"/>
              </a:spcBef>
            </a:pPr>
            <a:r>
              <a:rPr lang="pt-BR" spc="-10" dirty="0"/>
              <a:t>Agradecimentos</a:t>
            </a:r>
            <a:endParaRPr spc="-10" dirty="0"/>
          </a:p>
        </p:txBody>
      </p:sp>
      <p:sp>
        <p:nvSpPr>
          <p:cNvPr id="3" name="object 3"/>
          <p:cNvSpPr txBox="1"/>
          <p:nvPr/>
        </p:nvSpPr>
        <p:spPr>
          <a:xfrm>
            <a:off x="993139" y="1555496"/>
            <a:ext cx="6709409" cy="36080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144270">
              <a:lnSpc>
                <a:spcPct val="118200"/>
              </a:lnSpc>
              <a:spcBef>
                <a:spcPts val="100"/>
              </a:spcBef>
            </a:pPr>
            <a:r>
              <a:rPr sz="2800" i="1" dirty="0">
                <a:latin typeface="Calibri Light"/>
                <a:cs typeface="Calibri Light"/>
              </a:rPr>
              <a:t>Neuroimage</a:t>
            </a:r>
            <a:r>
              <a:rPr sz="2800" i="1" spc="-110" dirty="0">
                <a:latin typeface="Calibri Light"/>
                <a:cs typeface="Calibri Light"/>
              </a:rPr>
              <a:t> </a:t>
            </a:r>
            <a:r>
              <a:rPr sz="2800" i="1" dirty="0">
                <a:latin typeface="Calibri Light"/>
                <a:cs typeface="Calibri Light"/>
              </a:rPr>
              <a:t>Analysis</a:t>
            </a:r>
            <a:r>
              <a:rPr sz="2800" i="1" spc="-110" dirty="0">
                <a:latin typeface="Calibri Light"/>
                <a:cs typeface="Calibri Light"/>
              </a:rPr>
              <a:t> </a:t>
            </a:r>
            <a:r>
              <a:rPr sz="2800" i="1" spc="-10" dirty="0">
                <a:latin typeface="Calibri Light"/>
                <a:cs typeface="Calibri Light"/>
              </a:rPr>
              <a:t>Center</a:t>
            </a:r>
            <a:endParaRPr lang="pt-BR" sz="2800" i="1" spc="-10" dirty="0">
              <a:latin typeface="Calibri Light"/>
              <a:cs typeface="Calibri Light"/>
            </a:endParaRPr>
          </a:p>
          <a:p>
            <a:pPr marL="12700" marR="1144270">
              <a:lnSpc>
                <a:spcPct val="118200"/>
              </a:lnSpc>
              <a:spcBef>
                <a:spcPts val="100"/>
              </a:spcBef>
            </a:pPr>
            <a:r>
              <a:rPr lang="pt-BR" sz="2800" spc="-10" dirty="0">
                <a:latin typeface="Calibri Light"/>
                <a:cs typeface="Calibri Light"/>
              </a:rPr>
              <a:t>[Centro de Análise de Neuroimagem]</a:t>
            </a:r>
          </a:p>
          <a:p>
            <a:pPr marL="12700" marR="1144270">
              <a:lnSpc>
                <a:spcPct val="118200"/>
              </a:lnSpc>
              <a:spcBef>
                <a:spcPts val="100"/>
              </a:spcBef>
            </a:pPr>
            <a:r>
              <a:rPr lang="pt-BR" sz="2800" dirty="0">
                <a:latin typeface="Calibri Light"/>
                <a:cs typeface="Calibri Light"/>
              </a:rPr>
              <a:t>(</a:t>
            </a:r>
            <a:r>
              <a:rPr lang="pt-BR" sz="2800" dirty="0" err="1">
                <a:latin typeface="Calibri Light"/>
                <a:cs typeface="Calibri Light"/>
              </a:rPr>
              <a:t>NIBIB</a:t>
            </a:r>
            <a:r>
              <a:rPr lang="pt-BR" sz="2800" spc="-80" dirty="0">
                <a:latin typeface="Calibri Light"/>
                <a:cs typeface="Calibri Light"/>
              </a:rPr>
              <a:t> </a:t>
            </a:r>
            <a:r>
              <a:rPr lang="pt-BR" sz="2800" dirty="0">
                <a:latin typeface="Calibri Light"/>
                <a:cs typeface="Calibri Light"/>
              </a:rPr>
              <a:t>P41</a:t>
            </a:r>
            <a:r>
              <a:rPr lang="pt-BR" sz="2800" spc="-80" dirty="0">
                <a:latin typeface="Calibri Light"/>
                <a:cs typeface="Calibri Light"/>
              </a:rPr>
              <a:t> </a:t>
            </a:r>
            <a:r>
              <a:rPr lang="pt-BR" sz="2800" spc="-10" dirty="0">
                <a:latin typeface="Calibri Light"/>
                <a:cs typeface="Calibri Light"/>
              </a:rPr>
              <a:t>EB015902)</a:t>
            </a:r>
            <a:endParaRPr lang="pt-BR" sz="2800" dirty="0">
              <a:latin typeface="Calibri Light"/>
              <a:cs typeface="Calibri Light"/>
            </a:endParaRPr>
          </a:p>
          <a:p>
            <a:pPr>
              <a:lnSpc>
                <a:spcPct val="100000"/>
              </a:lnSpc>
              <a:spcBef>
                <a:spcPts val="1320"/>
              </a:spcBef>
            </a:pPr>
            <a:endParaRPr sz="2800" dirty="0">
              <a:latin typeface="Calibri Light"/>
              <a:cs typeface="Calibri Light"/>
            </a:endParaRPr>
          </a:p>
          <a:p>
            <a:pPr marL="12700">
              <a:lnSpc>
                <a:spcPct val="100000"/>
              </a:lnSpc>
            </a:pPr>
            <a:r>
              <a:rPr sz="2800" dirty="0">
                <a:latin typeface="Calibri Light"/>
                <a:cs typeface="Calibri Light"/>
              </a:rPr>
              <a:t>Sylvain</a:t>
            </a:r>
            <a:r>
              <a:rPr sz="2800" spc="-90" dirty="0">
                <a:latin typeface="Calibri Light"/>
                <a:cs typeface="Calibri Light"/>
              </a:rPr>
              <a:t> </a:t>
            </a:r>
            <a:r>
              <a:rPr sz="2800" dirty="0">
                <a:latin typeface="Calibri Light"/>
                <a:cs typeface="Calibri Light"/>
              </a:rPr>
              <a:t>Bouix,</a:t>
            </a:r>
            <a:r>
              <a:rPr sz="2800" spc="-90" dirty="0">
                <a:latin typeface="Calibri Light"/>
                <a:cs typeface="Calibri Light"/>
              </a:rPr>
              <a:t> </a:t>
            </a:r>
            <a:r>
              <a:rPr sz="2800" spc="-20" dirty="0">
                <a:latin typeface="Calibri Light"/>
                <a:cs typeface="Calibri Light"/>
              </a:rPr>
              <a:t>Ph.D.</a:t>
            </a:r>
            <a:endParaRPr sz="2800" dirty="0">
              <a:latin typeface="Calibri Light"/>
              <a:cs typeface="Calibri Light"/>
            </a:endParaRPr>
          </a:p>
          <a:p>
            <a:pPr marL="12700">
              <a:lnSpc>
                <a:spcPct val="100000"/>
              </a:lnSpc>
              <a:spcBef>
                <a:spcPts val="640"/>
              </a:spcBef>
            </a:pPr>
            <a:r>
              <a:rPr sz="2800" i="1" spc="-10" dirty="0">
                <a:latin typeface="Calibri Light"/>
                <a:cs typeface="Calibri Light"/>
              </a:rPr>
              <a:t>Psychiatry</a:t>
            </a:r>
            <a:r>
              <a:rPr sz="2800" i="1" spc="-130" dirty="0">
                <a:latin typeface="Calibri Light"/>
                <a:cs typeface="Calibri Light"/>
              </a:rPr>
              <a:t> </a:t>
            </a:r>
            <a:r>
              <a:rPr sz="2800" i="1" dirty="0">
                <a:latin typeface="Calibri Light"/>
                <a:cs typeface="Calibri Light"/>
              </a:rPr>
              <a:t>Neuroimaging</a:t>
            </a:r>
            <a:r>
              <a:rPr sz="2800" i="1" spc="-130" dirty="0">
                <a:latin typeface="Calibri Light"/>
                <a:cs typeface="Calibri Light"/>
              </a:rPr>
              <a:t> </a:t>
            </a:r>
            <a:r>
              <a:rPr sz="2800" i="1" spc="-10" dirty="0">
                <a:latin typeface="Calibri Light"/>
                <a:cs typeface="Calibri Light"/>
              </a:rPr>
              <a:t>Laboratory</a:t>
            </a:r>
            <a:endParaRPr lang="pt-BR" sz="2800" i="1" spc="-10" dirty="0">
              <a:latin typeface="Calibri Light"/>
              <a:cs typeface="Calibri Light"/>
            </a:endParaRPr>
          </a:p>
          <a:p>
            <a:pPr marL="12700">
              <a:lnSpc>
                <a:spcPct val="100000"/>
              </a:lnSpc>
              <a:spcBef>
                <a:spcPts val="640"/>
              </a:spcBef>
            </a:pPr>
            <a:r>
              <a:rPr lang="pt-BR" sz="2800" spc="-10" dirty="0">
                <a:latin typeface="Calibri Light"/>
                <a:cs typeface="Calibri Light"/>
              </a:rPr>
              <a:t>[Laboratório de Neuroimagem Psiquiátrica]</a:t>
            </a:r>
            <a:endParaRPr sz="2800" dirty="0">
              <a:latin typeface="Calibri Light"/>
              <a:cs typeface="Calibri Ligh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3748" y="1981200"/>
            <a:ext cx="509684" cy="813802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33725" y="3982302"/>
            <a:ext cx="649730" cy="32486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xfrm>
            <a:off x="3872266" y="1228223"/>
            <a:ext cx="1614134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dirty="0"/>
              <a:t>Part</a:t>
            </a:r>
            <a:r>
              <a:rPr lang="pt-BR" sz="4000" dirty="0"/>
              <a:t>e</a:t>
            </a:r>
            <a:r>
              <a:rPr sz="4000" spc="-140" dirty="0"/>
              <a:t> </a:t>
            </a:r>
            <a:r>
              <a:rPr sz="4000" spc="-50" dirty="0"/>
              <a:t>1</a:t>
            </a:r>
            <a:endParaRPr sz="4000" dirty="0"/>
          </a:p>
        </p:txBody>
      </p:sp>
      <p:sp>
        <p:nvSpPr>
          <p:cNvPr id="3" name="object 3"/>
          <p:cNvSpPr txBox="1"/>
          <p:nvPr/>
        </p:nvSpPr>
        <p:spPr>
          <a:xfrm>
            <a:off x="838201" y="1905000"/>
            <a:ext cx="7848600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pt-BR" sz="4000" dirty="0">
                <a:latin typeface="Calibri Light"/>
                <a:cs typeface="Calibri Light"/>
              </a:rPr>
              <a:t>Um panorama dos módulos do </a:t>
            </a:r>
            <a:r>
              <a:rPr lang="pt-BR" sz="4000" dirty="0" err="1">
                <a:latin typeface="Calibri Light"/>
                <a:cs typeface="Calibri Light"/>
              </a:rPr>
              <a:t>Slicer</a:t>
            </a:r>
            <a:endParaRPr sz="4000" dirty="0">
              <a:latin typeface="Calibri Light"/>
              <a:cs typeface="Calibri Ligh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39277" y="2788965"/>
            <a:ext cx="6017136" cy="357414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68578" rIns="0" bIns="0" rtlCol="0">
            <a:spAutoFit/>
          </a:bodyPr>
          <a:lstStyle/>
          <a:p>
            <a:pPr marL="2376805">
              <a:lnSpc>
                <a:spcPct val="100000"/>
              </a:lnSpc>
              <a:spcBef>
                <a:spcPts val="100"/>
              </a:spcBef>
            </a:pPr>
            <a:r>
              <a:rPr dirty="0"/>
              <a:t>3D</a:t>
            </a:r>
            <a:r>
              <a:rPr spc="-10" dirty="0"/>
              <a:t> Slicer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19803" y="3770393"/>
            <a:ext cx="8904394" cy="3059811"/>
          </a:xfrm>
          <a:prstGeom prst="rect">
            <a:avLst/>
          </a:prstGeom>
        </p:spPr>
        <p:txBody>
          <a:bodyPr vert="horz" wrap="square" lIns="0" tIns="33019" rIns="0" bIns="0" rtlCol="0">
            <a:spAutoFit/>
          </a:bodyPr>
          <a:lstStyle/>
          <a:p>
            <a:pPr marL="355600" marR="1138555" indent="-342900">
              <a:lnSpc>
                <a:spcPts val="2800"/>
              </a:lnSpc>
              <a:spcBef>
                <a:spcPts val="259"/>
              </a:spcBef>
              <a:buFont typeface="Arial MT"/>
              <a:buChar char="•"/>
              <a:tabLst>
                <a:tab pos="355600" algn="l"/>
              </a:tabLst>
            </a:pPr>
            <a:r>
              <a:rPr lang="pt-BR" sz="2400" dirty="0">
                <a:latin typeface="Calibri Light"/>
                <a:cs typeface="Calibri Light"/>
              </a:rPr>
              <a:t>O 3D </a:t>
            </a:r>
            <a:r>
              <a:rPr lang="pt-BR" sz="2400" dirty="0" err="1">
                <a:latin typeface="Calibri Light"/>
                <a:cs typeface="Calibri Light"/>
              </a:rPr>
              <a:t>Slicer</a:t>
            </a:r>
            <a:r>
              <a:rPr lang="pt-BR" sz="2400" dirty="0">
                <a:latin typeface="Calibri Light"/>
                <a:cs typeface="Calibri Light"/>
              </a:rPr>
              <a:t> é uma plataforma de código aberto para análise e visualização de dados de imagens médicas.</a:t>
            </a:r>
          </a:p>
          <a:p>
            <a:pPr marL="355600" marR="1138555" indent="-342900">
              <a:lnSpc>
                <a:spcPts val="2800"/>
              </a:lnSpc>
              <a:spcBef>
                <a:spcPts val="259"/>
              </a:spcBef>
              <a:buFont typeface="Arial MT"/>
              <a:buChar char="•"/>
              <a:tabLst>
                <a:tab pos="355600" algn="l"/>
              </a:tabLst>
            </a:pPr>
            <a:endParaRPr lang="pt-BR" sz="2400" dirty="0">
              <a:latin typeface="Calibri Light"/>
              <a:cs typeface="Calibri Light"/>
            </a:endParaRPr>
          </a:p>
          <a:p>
            <a:pPr marL="355600" marR="1138555" indent="-342900">
              <a:lnSpc>
                <a:spcPts val="2800"/>
              </a:lnSpc>
              <a:spcBef>
                <a:spcPts val="259"/>
              </a:spcBef>
              <a:buFont typeface="Arial MT"/>
              <a:buChar char="•"/>
              <a:tabLst>
                <a:tab pos="355600" algn="l"/>
              </a:tabLst>
            </a:pPr>
            <a:r>
              <a:rPr lang="pt-BR" sz="2400" dirty="0">
                <a:latin typeface="Calibri Light"/>
                <a:cs typeface="Calibri Light"/>
              </a:rPr>
              <a:t>O 3D </a:t>
            </a:r>
            <a:r>
              <a:rPr lang="pt-BR" sz="2400" dirty="0" err="1">
                <a:latin typeface="Calibri Light"/>
                <a:cs typeface="Calibri Light"/>
              </a:rPr>
              <a:t>Slicer</a:t>
            </a:r>
            <a:r>
              <a:rPr lang="pt-BR" sz="2400" dirty="0">
                <a:latin typeface="Calibri Light"/>
                <a:cs typeface="Calibri Light"/>
              </a:rPr>
              <a:t> é compilado e testado todos os dias nas plataformas Windows, Mac e Linux.</a:t>
            </a:r>
          </a:p>
          <a:p>
            <a:pPr marL="355600" marR="1138555" indent="-342900">
              <a:lnSpc>
                <a:spcPts val="2800"/>
              </a:lnSpc>
              <a:spcBef>
                <a:spcPts val="259"/>
              </a:spcBef>
              <a:buFont typeface="Arial MT"/>
              <a:buChar char="•"/>
              <a:tabLst>
                <a:tab pos="355600" algn="l"/>
              </a:tabLst>
            </a:pPr>
            <a:endParaRPr lang="pt-BR" sz="2400" dirty="0">
              <a:latin typeface="Calibri Light"/>
              <a:cs typeface="Calibri Light"/>
            </a:endParaRPr>
          </a:p>
          <a:p>
            <a:pPr marL="355600" marR="1138555" indent="-342900">
              <a:lnSpc>
                <a:spcPts val="2800"/>
              </a:lnSpc>
              <a:spcBef>
                <a:spcPts val="259"/>
              </a:spcBef>
              <a:buFont typeface="Arial MT"/>
              <a:buChar char="•"/>
              <a:tabLst>
                <a:tab pos="355600" algn="l"/>
              </a:tabLst>
            </a:pPr>
            <a:r>
              <a:rPr lang="pt-BR" sz="2400" dirty="0">
                <a:latin typeface="Calibri Light"/>
                <a:cs typeface="Calibri Light"/>
              </a:rPr>
              <a:t>O código-fonte está disponível gratuitamente no GitHub em http://github.com/</a:t>
            </a:r>
            <a:r>
              <a:rPr lang="pt-BR" sz="2400" dirty="0" err="1">
                <a:latin typeface="Calibri Light"/>
                <a:cs typeface="Calibri Light"/>
              </a:rPr>
              <a:t>Slicer</a:t>
            </a:r>
            <a:r>
              <a:rPr lang="pt-BR" sz="2400" dirty="0">
                <a:latin typeface="Calibri Light"/>
                <a:cs typeface="Calibri Light"/>
              </a:rPr>
              <a:t>/</a:t>
            </a:r>
            <a:r>
              <a:rPr lang="pt-BR" sz="2400" dirty="0" err="1">
                <a:latin typeface="Calibri Light"/>
                <a:cs typeface="Calibri Light"/>
              </a:rPr>
              <a:t>Slicer</a:t>
            </a:r>
            <a:r>
              <a:rPr lang="pt-BR" sz="2400" dirty="0">
                <a:latin typeface="Calibri Light"/>
                <a:cs typeface="Calibri Light"/>
              </a:rPr>
              <a:t>.</a:t>
            </a:r>
            <a:endParaRPr lang="en-US" sz="2400" dirty="0">
              <a:latin typeface="Calibri Light"/>
              <a:cs typeface="Calibri Ligh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07533" y="1143000"/>
            <a:ext cx="6798731" cy="256854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36588E5A-4E8D-4A31-AA75-3A7656FD1A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533" y="1179797"/>
            <a:ext cx="6807198" cy="253330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0600" y="-334371"/>
            <a:ext cx="6709409" cy="1255817"/>
          </a:xfrm>
          <a:prstGeom prst="rect">
            <a:avLst/>
          </a:prstGeom>
        </p:spPr>
        <p:txBody>
          <a:bodyPr vert="horz" wrap="square" lIns="0" tIns="568578" rIns="0" bIns="0" rtlCol="0">
            <a:spAutoFit/>
          </a:bodyPr>
          <a:lstStyle/>
          <a:p>
            <a:pPr marL="1708150">
              <a:lnSpc>
                <a:spcPct val="100000"/>
              </a:lnSpc>
              <a:spcBef>
                <a:spcPts val="100"/>
              </a:spcBef>
            </a:pPr>
            <a:r>
              <a:rPr lang="pt-BR" dirty="0"/>
              <a:t>Módulos do </a:t>
            </a:r>
            <a:r>
              <a:rPr lang="pt-BR" dirty="0" err="1"/>
              <a:t>Slicer</a:t>
            </a:r>
            <a:endParaRPr spc="-10" dirty="0"/>
          </a:p>
        </p:txBody>
      </p:sp>
      <p:sp>
        <p:nvSpPr>
          <p:cNvPr id="3" name="object 3"/>
          <p:cNvSpPr txBox="1"/>
          <p:nvPr/>
        </p:nvSpPr>
        <p:spPr>
          <a:xfrm>
            <a:off x="304800" y="1012880"/>
            <a:ext cx="8610600" cy="37574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l">
              <a:lnSpc>
                <a:spcPct val="100000"/>
              </a:lnSpc>
              <a:spcBef>
                <a:spcPts val="100"/>
              </a:spcBef>
            </a:pPr>
            <a:r>
              <a:rPr lang="pt-BR" sz="3000" dirty="0">
                <a:latin typeface="Calibri Light"/>
                <a:cs typeface="Calibri Light"/>
              </a:rPr>
              <a:t>O 3D </a:t>
            </a:r>
            <a:r>
              <a:rPr lang="pt-BR" sz="3000" dirty="0" err="1">
                <a:latin typeface="Calibri Light"/>
                <a:cs typeface="Calibri Light"/>
              </a:rPr>
              <a:t>Slicer</a:t>
            </a:r>
            <a:r>
              <a:rPr lang="pt-BR" sz="3000" dirty="0">
                <a:latin typeface="Calibri Light"/>
                <a:cs typeface="Calibri Light"/>
              </a:rPr>
              <a:t> suporta três tipos de módulos: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lang="pt-BR" sz="3000" dirty="0">
              <a:latin typeface="Calibri Light"/>
              <a:cs typeface="Calibri Light"/>
            </a:endParaRPr>
          </a:p>
          <a:p>
            <a:pPr marL="12700" algn="just">
              <a:lnSpc>
                <a:spcPct val="100000"/>
              </a:lnSpc>
              <a:spcBef>
                <a:spcPts val="100"/>
              </a:spcBef>
            </a:pPr>
            <a:r>
              <a:rPr lang="pt-BR" sz="3000" i="1" dirty="0">
                <a:latin typeface="Calibri Light"/>
                <a:cs typeface="Calibri Light"/>
              </a:rPr>
              <a:t>Command-</a:t>
            </a:r>
            <a:r>
              <a:rPr lang="pt-BR" sz="3000" i="1" dirty="0" err="1">
                <a:latin typeface="Calibri Light"/>
                <a:cs typeface="Calibri Light"/>
              </a:rPr>
              <a:t>line</a:t>
            </a:r>
            <a:r>
              <a:rPr lang="pt-BR" sz="3000" i="1" dirty="0">
                <a:latin typeface="Calibri Light"/>
                <a:cs typeface="Calibri Light"/>
              </a:rPr>
              <a:t> Interface </a:t>
            </a:r>
            <a:r>
              <a:rPr lang="pt-BR" sz="3000" dirty="0">
                <a:latin typeface="Calibri Light"/>
                <a:cs typeface="Calibri Light"/>
              </a:rPr>
              <a:t>(</a:t>
            </a:r>
            <a:r>
              <a:rPr lang="pt-BR" sz="3000" i="1" dirty="0" err="1">
                <a:latin typeface="Calibri Light"/>
                <a:cs typeface="Calibri Light"/>
              </a:rPr>
              <a:t>CLI</a:t>
            </a:r>
            <a:r>
              <a:rPr lang="pt-BR" sz="3000" dirty="0">
                <a:latin typeface="Calibri Light"/>
                <a:cs typeface="Calibri Light"/>
              </a:rPr>
              <a:t>) [Interface de Linha de Comando]: executável independente com argumentos de entrada/saída limitados.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lang="pt-BR" sz="3000" dirty="0">
              <a:latin typeface="Calibri Light"/>
              <a:cs typeface="Calibri Light"/>
            </a:endParaRPr>
          </a:p>
          <a:p>
            <a:pPr marL="12700" algn="just">
              <a:lnSpc>
                <a:spcPct val="100000"/>
              </a:lnSpc>
              <a:spcBef>
                <a:spcPts val="100"/>
              </a:spcBef>
            </a:pPr>
            <a:r>
              <a:rPr lang="pt-BR" sz="3000" dirty="0">
                <a:latin typeface="Calibri Light"/>
                <a:cs typeface="Calibri Light"/>
              </a:rPr>
              <a:t>Módulos Carregáveis (Plugins em C++): otimizados para computação pesada.</a:t>
            </a:r>
            <a:endParaRPr lang="en-US" sz="3000" dirty="0">
              <a:latin typeface="Calibri Light"/>
              <a:cs typeface="Calibri Ligh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5939" y="5026659"/>
            <a:ext cx="7915909" cy="1222386"/>
          </a:xfrm>
          <a:prstGeom prst="rect">
            <a:avLst/>
          </a:prstGeom>
        </p:spPr>
        <p:txBody>
          <a:bodyPr vert="horz" wrap="square" lIns="0" tIns="104140" rIns="0" bIns="0" rtlCol="0">
            <a:spAutoFit/>
          </a:bodyPr>
          <a:lstStyle/>
          <a:p>
            <a:pPr marL="469900" marR="412115" indent="-457200">
              <a:lnSpc>
                <a:spcPct val="80000"/>
              </a:lnSpc>
              <a:spcBef>
                <a:spcPts val="820"/>
              </a:spcBef>
              <a:buFont typeface="Arial MT"/>
              <a:buChar char="•"/>
              <a:tabLst>
                <a:tab pos="469900" algn="l"/>
              </a:tabLst>
            </a:pPr>
            <a:r>
              <a:rPr lang="pt-BR" sz="3000" dirty="0">
                <a:latin typeface="Calibri Light"/>
                <a:cs typeface="Calibri Light"/>
              </a:rPr>
              <a:t>Módulos com </a:t>
            </a:r>
            <a:r>
              <a:rPr lang="pt-BR" sz="3000" i="1" dirty="0">
                <a:latin typeface="Calibri Light"/>
                <a:cs typeface="Calibri Light"/>
              </a:rPr>
              <a:t>scripts</a:t>
            </a:r>
            <a:r>
              <a:rPr lang="pt-BR" sz="3000" dirty="0">
                <a:latin typeface="Calibri Light"/>
                <a:cs typeface="Calibri Light"/>
              </a:rPr>
              <a:t> (Python): recomendados para prototipagem rápida e desenvolvimento de fluxos de trabalho.</a:t>
            </a:r>
            <a:endParaRPr lang="en-US" sz="3000" dirty="0">
              <a:latin typeface="Calibri Light"/>
              <a:cs typeface="Calibri Light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762000" y="4867100"/>
            <a:ext cx="7791795" cy="1533700"/>
            <a:chOff x="764770" y="4867100"/>
            <a:chExt cx="7789025" cy="1363287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4770" y="4867100"/>
              <a:ext cx="7789025" cy="1363287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837397" y="4918509"/>
              <a:ext cx="7642859" cy="1212850"/>
            </a:xfrm>
            <a:custGeom>
              <a:avLst/>
              <a:gdLst/>
              <a:ahLst/>
              <a:cxnLst/>
              <a:rect l="l" t="t" r="r" b="b"/>
              <a:pathLst>
                <a:path w="7642859" h="1212850">
                  <a:moveTo>
                    <a:pt x="0" y="0"/>
                  </a:moveTo>
                  <a:lnTo>
                    <a:pt x="7642455" y="0"/>
                  </a:lnTo>
                  <a:lnTo>
                    <a:pt x="7642455" y="1212783"/>
                  </a:lnTo>
                  <a:lnTo>
                    <a:pt x="0" y="1212783"/>
                  </a:lnTo>
                  <a:lnTo>
                    <a:pt x="0" y="0"/>
                  </a:lnTo>
                  <a:close/>
                </a:path>
              </a:pathLst>
            </a:custGeom>
            <a:ln w="57149">
              <a:solidFill>
                <a:srgbClr val="EB810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5573025" y="4591742"/>
            <a:ext cx="2878455" cy="415497"/>
          </a:xfrm>
          <a:prstGeom prst="rect">
            <a:avLst/>
          </a:prstGeom>
          <a:solidFill>
            <a:srgbClr val="FEEEE1"/>
          </a:solidFill>
        </p:spPr>
        <p:txBody>
          <a:bodyPr vert="horz" wrap="square" lIns="0" tIns="45719" rIns="0" bIns="0" rtlCol="0">
            <a:spAutoFit/>
          </a:bodyPr>
          <a:lstStyle/>
          <a:p>
            <a:pPr marL="231140">
              <a:lnSpc>
                <a:spcPct val="100000"/>
              </a:lnSpc>
              <a:spcBef>
                <a:spcPts val="359"/>
              </a:spcBef>
            </a:pPr>
            <a:r>
              <a:rPr lang="pt-BR" sz="2400" dirty="0">
                <a:latin typeface="Calibri Light"/>
                <a:cs typeface="Calibri Light"/>
              </a:rPr>
              <a:t>Foco deste tutorial</a:t>
            </a:r>
            <a:endParaRPr sz="2400" dirty="0">
              <a:latin typeface="Calibri Light"/>
              <a:cs typeface="Calibri Ligh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9600" y="-103936"/>
            <a:ext cx="6709409" cy="1255817"/>
          </a:xfrm>
          <a:prstGeom prst="rect">
            <a:avLst/>
          </a:prstGeom>
        </p:spPr>
        <p:txBody>
          <a:bodyPr vert="horz" wrap="square" lIns="0" tIns="568578" rIns="0" bIns="0" rtlCol="0">
            <a:spAutoFit/>
          </a:bodyPr>
          <a:lstStyle/>
          <a:p>
            <a:pPr marL="1708150">
              <a:lnSpc>
                <a:spcPct val="100000"/>
              </a:lnSpc>
              <a:spcBef>
                <a:spcPts val="100"/>
              </a:spcBef>
            </a:pPr>
            <a:r>
              <a:rPr lang="pt-BR" dirty="0"/>
              <a:t>Módulos do </a:t>
            </a:r>
            <a:r>
              <a:rPr lang="pt-BR" dirty="0" err="1"/>
              <a:t>Slicer</a:t>
            </a:r>
            <a:endParaRPr spc="-10" dirty="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151881"/>
            <a:ext cx="9143998" cy="543148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4114800" y="1859340"/>
            <a:ext cx="4942871" cy="1528624"/>
          </a:xfrm>
          <a:prstGeom prst="rect">
            <a:avLst/>
          </a:prstGeom>
          <a:solidFill>
            <a:srgbClr val="FEEEE1"/>
          </a:solidFill>
        </p:spPr>
        <p:txBody>
          <a:bodyPr vert="horz" wrap="square" lIns="0" tIns="66040" rIns="0" bIns="0" rtlCol="0">
            <a:spAutoFit/>
          </a:bodyPr>
          <a:lstStyle/>
          <a:p>
            <a:pPr marL="90805" marR="195580" algn="just">
              <a:lnSpc>
                <a:spcPts val="3800"/>
              </a:lnSpc>
              <a:spcBef>
                <a:spcPts val="520"/>
              </a:spcBef>
              <a:tabLst>
                <a:tab pos="883285" algn="l"/>
              </a:tabLst>
            </a:pPr>
            <a:r>
              <a:rPr lang="pt-BR" sz="3200" spc="-25" dirty="0">
                <a:latin typeface="Calibri Light"/>
                <a:cs typeface="Calibri Light"/>
              </a:rPr>
              <a:t>O tipo de módulo é transparente para o usuário final.</a:t>
            </a:r>
            <a:endParaRPr lang="en-US" sz="3200" dirty="0">
              <a:latin typeface="Calibri Light"/>
              <a:cs typeface="Calibri Ligh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339</TotalTime>
  <Words>1875</Words>
  <Application>Microsoft Office PowerPoint</Application>
  <PresentationFormat>Apresentação na tela (4:3)</PresentationFormat>
  <Paragraphs>207</Paragraphs>
  <Slides>53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53</vt:i4>
      </vt:variant>
    </vt:vector>
  </HeadingPairs>
  <TitlesOfParts>
    <vt:vector size="59" baseType="lpstr">
      <vt:lpstr>Arial</vt:lpstr>
      <vt:lpstr>Arial MT</vt:lpstr>
      <vt:lpstr>Calibri Light</vt:lpstr>
      <vt:lpstr>Courier New</vt:lpstr>
      <vt:lpstr>Trebuchet MS</vt:lpstr>
      <vt:lpstr>Office Theme</vt:lpstr>
      <vt:lpstr>Tutorial de Desenvolvimento do Slicer:   Programando no Slicer</vt:lpstr>
      <vt:lpstr>Objetivo do Tutorial</vt:lpstr>
      <vt:lpstr>Roteiro do Tutorial</vt:lpstr>
      <vt:lpstr>Apresentação do PowerPoint</vt:lpstr>
      <vt:lpstr>Materiais de Tutorial</vt:lpstr>
      <vt:lpstr>Parte 1</vt:lpstr>
      <vt:lpstr>3D Slicer</vt:lpstr>
      <vt:lpstr>Módulos do Slicer</vt:lpstr>
      <vt:lpstr>Módulos do Slicer</vt:lpstr>
      <vt:lpstr>Apresentação do PowerPoint</vt:lpstr>
      <vt:lpstr>Gerenciador de Extensões do Slicer</vt:lpstr>
      <vt:lpstr>Parte 2</vt:lpstr>
      <vt:lpstr>Python no Slicer</vt:lpstr>
      <vt:lpstr>Python no Slicer</vt:lpstr>
      <vt:lpstr>Apresentação do PowerPoint</vt:lpstr>
      <vt:lpstr>Apresentação do PowerPoint</vt:lpstr>
      <vt:lpstr>Apresentação do PowerPoint</vt:lpstr>
      <vt:lpstr>Apresentação do PowerPoint</vt:lpstr>
      <vt:lpstr>Conjunto de dados do tutorial</vt:lpstr>
      <vt:lpstr>Conjunto de dados do tutorial</vt:lpstr>
      <vt:lpstr>Visão Geral</vt:lpstr>
      <vt:lpstr>Modelo de Dados do Slicer</vt:lpstr>
      <vt:lpstr>Nós MRML do Slicer: Tipos Básicos</vt:lpstr>
      <vt:lpstr>Conjunto de dados do Tutorial</vt:lpstr>
      <vt:lpstr>Modelo de Dados do Slicer</vt:lpstr>
      <vt:lpstr>Acessando nós MRML a partir do Python interactor</vt:lpstr>
      <vt:lpstr>Acessando nós MRML a partir do Python interactor</vt:lpstr>
      <vt:lpstr>Acessando nós MRML a partir do Python interactor</vt:lpstr>
      <vt:lpstr>Acessando nós MRML a partir do Python interactor</vt:lpstr>
      <vt:lpstr>Acessando vóxeis em um volume</vt:lpstr>
      <vt:lpstr>Acessando vóxeis em um volume</vt:lpstr>
      <vt:lpstr>Acessando vóxeis em um volume</vt:lpstr>
      <vt:lpstr>Acessando vóxeis em um volume</vt:lpstr>
      <vt:lpstr>Acessando vóxeis em um volume</vt:lpstr>
      <vt:lpstr>Modificando vóxeis em um volume</vt:lpstr>
      <vt:lpstr>Modificando vóxeis em um volume</vt:lpstr>
      <vt:lpstr>Modificando vóxeis em um volume</vt:lpstr>
      <vt:lpstr>Carregando o volume T2</vt:lpstr>
      <vt:lpstr>Função Python: threshold [limiar]</vt:lpstr>
      <vt:lpstr>Função Python: threshold</vt:lpstr>
      <vt:lpstr>Função Python: threshold</vt:lpstr>
      <vt:lpstr>Visão Geral</vt:lpstr>
      <vt:lpstr>Parte 3</vt:lpstr>
      <vt:lpstr>Qt &amp; PythonQt</vt:lpstr>
      <vt:lpstr>Função Python: toggle [alternar]</vt:lpstr>
      <vt:lpstr>Criando um Botão de Push do Qt</vt:lpstr>
      <vt:lpstr>Criando um Botão de Push do Qt</vt:lpstr>
      <vt:lpstr>Criando um Botão de Push do Qt</vt:lpstr>
      <vt:lpstr>Criando um Botão de Push do Qt</vt:lpstr>
      <vt:lpstr>Criando um Botão de Push do Qt</vt:lpstr>
      <vt:lpstr>Exemplos de módulos com scripts</vt:lpstr>
      <vt:lpstr>Conclusão</vt:lpstr>
      <vt:lpstr>Agradecimentos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Slicer Developer Tutorial: Programming in Slicer</dc:title>
  <dc:creator>Paulo Veiga</dc:creator>
  <cp:lastModifiedBy>Autor</cp:lastModifiedBy>
  <cp:revision>36</cp:revision>
  <dcterms:created xsi:type="dcterms:W3CDTF">2025-01-28T18:06:14Z</dcterms:created>
  <dcterms:modified xsi:type="dcterms:W3CDTF">2025-01-30T18:59:13Z</dcterms:modified>
</cp:coreProperties>
</file>